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57" r:id="rId2"/>
    <p:sldId id="262" r:id="rId3"/>
    <p:sldId id="305" r:id="rId4"/>
    <p:sldId id="301" r:id="rId5"/>
    <p:sldId id="307" r:id="rId6"/>
    <p:sldId id="302" r:id="rId7"/>
    <p:sldId id="309" r:id="rId8"/>
    <p:sldId id="310" r:id="rId9"/>
    <p:sldId id="258" r:id="rId10"/>
    <p:sldId id="30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 Smith" initials="P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14B56"/>
    <a:srgbClr val="F63E3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7174" autoAdjust="0"/>
  </p:normalViewPr>
  <p:slideViewPr>
    <p:cSldViewPr snapToGrid="0">
      <p:cViewPr varScale="1">
        <p:scale>
          <a:sx n="88" d="100"/>
          <a:sy n="88" d="100"/>
        </p:scale>
        <p:origin x="-211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7" d="100"/>
          <a:sy n="57" d="100"/>
        </p:scale>
        <p:origin x="-2520"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B5EDD9-6C05-4726-9878-63134A5D8DBF}" type="datetimeFigureOut">
              <a:rPr lang="en-GB" smtClean="0"/>
              <a:pPr/>
              <a:t>04/07/2012</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BCAC43B-DE4E-488C-89A2-E44FEF12DF8A}" type="slidenum">
              <a:rPr lang="en-GB" smtClean="0"/>
              <a:pPr/>
              <a:t>‹#›</a:t>
            </a:fld>
            <a:endParaRPr lang="en-GB" dirty="0"/>
          </a:p>
        </p:txBody>
      </p:sp>
    </p:spTree>
    <p:extLst>
      <p:ext uri="{BB962C8B-B14F-4D97-AF65-F5344CB8AC3E}">
        <p14:creationId xmlns:p14="http://schemas.microsoft.com/office/powerpoint/2010/main" xmlns="" val="3446483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60D81-D09C-4141-9EF9-5CE7861A1742}" type="datetimeFigureOut">
              <a:rPr lang="en-US" smtClean="0"/>
              <a:pPr/>
              <a:t>7/4/2012</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9C50FA-05E4-41B8-B60C-952291ACD9B0}" type="slidenum">
              <a:rPr lang="en-GB" smtClean="0"/>
              <a:pPr/>
              <a:t>‹#›</a:t>
            </a:fld>
            <a:endParaRPr lang="en-GB" dirty="0"/>
          </a:p>
        </p:txBody>
      </p:sp>
    </p:spTree>
    <p:extLst>
      <p:ext uri="{BB962C8B-B14F-4D97-AF65-F5344CB8AC3E}">
        <p14:creationId xmlns:p14="http://schemas.microsoft.com/office/powerpoint/2010/main" xmlns="" val="3997050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30A9576-6BAC-4C8F-9DA2-E7AE38DBFC8D}" type="slidenum">
              <a:rPr lang="en-GB" smtClean="0">
                <a:latin typeface="Arial" pitchFamily="34" charset="0"/>
              </a:rPr>
              <a:pPr/>
              <a:t>1</a:t>
            </a:fld>
            <a:endParaRPr lang="en-GB" dirty="0" smtClean="0">
              <a:latin typeface="Arial"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AU" dirty="0"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274004E3-4F6F-4291-A58D-263F1DCE3221}" type="slidenum">
              <a:rPr lang="en-GB" smtClean="0">
                <a:latin typeface="Arial" pitchFamily="34" charset="0"/>
              </a:rPr>
              <a:pPr/>
              <a:t>2</a:t>
            </a:fld>
            <a:endParaRPr lang="en-GB" dirty="0" smtClean="0">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AU" dirty="0"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3F15440B-90A1-42C6-8299-46A9A3778494}" type="slidenum">
              <a:rPr lang="en-GB" smtClean="0">
                <a:latin typeface="Arial" pitchFamily="34" charset="0"/>
              </a:rPr>
              <a:pPr/>
              <a:t>3</a:t>
            </a:fld>
            <a:endParaRPr lang="en-GB" dirty="0" smtClean="0">
              <a:latin typeface="Arial"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AU" dirty="0"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kern="0" dirty="0" smtClean="0">
                <a:solidFill>
                  <a:srgbClr val="414B56"/>
                </a:solidFill>
                <a:latin typeface="Arial" pitchFamily="34" charset="0"/>
                <a:cs typeface="Arial" pitchFamily="34" charset="0"/>
              </a:rPr>
              <a:t>The transmission remains half duplex</a:t>
            </a:r>
            <a:endParaRPr lang="en-NZ" dirty="0"/>
          </a:p>
        </p:txBody>
      </p:sp>
      <p:sp>
        <p:nvSpPr>
          <p:cNvPr id="4" name="Slide Number Placeholder 3"/>
          <p:cNvSpPr>
            <a:spLocks noGrp="1"/>
          </p:cNvSpPr>
          <p:nvPr>
            <p:ph type="sldNum" sz="quarter" idx="10"/>
          </p:nvPr>
        </p:nvSpPr>
        <p:spPr/>
        <p:txBody>
          <a:bodyPr/>
          <a:lstStyle/>
          <a:p>
            <a:fld id="{3C9C50FA-05E4-41B8-B60C-952291ACD9B0}" type="slidenum">
              <a:rPr lang="en-GB" smtClean="0"/>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latin typeface="+mn-lt"/>
                <a:ea typeface="+mn-ea"/>
                <a:cs typeface="+mn-cs"/>
              </a:rPr>
              <a:t>Accessories – VHF duplexer and filters: For VHF 4RF offers a Procom DPF 2/6 duplexer combined with a Procom BPF 2/3 band pass receive filter.  These are often required at base station sites or remote sites that are shared with other VHF services, depending on antenna placement and separation between services.</a:t>
            </a:r>
          </a:p>
          <a:p>
            <a:endParaRPr lang="en-NZ" dirty="0"/>
          </a:p>
        </p:txBody>
      </p:sp>
      <p:sp>
        <p:nvSpPr>
          <p:cNvPr id="4" name="Slide Number Placeholder 3"/>
          <p:cNvSpPr>
            <a:spLocks noGrp="1"/>
          </p:cNvSpPr>
          <p:nvPr>
            <p:ph type="sldNum" sz="quarter" idx="10"/>
          </p:nvPr>
        </p:nvSpPr>
        <p:spPr/>
        <p:txBody>
          <a:bodyPr/>
          <a:lstStyle/>
          <a:p>
            <a:fld id="{3C9C50FA-05E4-41B8-B60C-952291ACD9B0}" type="slidenum">
              <a:rPr lang="en-GB" smtClean="0"/>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C9C50FA-05E4-41B8-B60C-952291ACD9B0}" type="slidenum">
              <a:rPr lang="en-GB" smtClean="0"/>
              <a:pPr/>
              <a:t>6</a:t>
            </a:fld>
            <a:endParaRPr lang="en-GB" dirty="0"/>
          </a:p>
        </p:txBody>
      </p:sp>
    </p:spTree>
    <p:extLst>
      <p:ext uri="{BB962C8B-B14F-4D97-AF65-F5344CB8AC3E}">
        <p14:creationId xmlns:p14="http://schemas.microsoft.com/office/powerpoint/2010/main" xmlns="" val="2230569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PA current    </a:t>
            </a:r>
          </a:p>
          <a:p>
            <a:r>
              <a:rPr lang="en-NZ" dirty="0" smtClean="0"/>
              <a:t>Tx AGC </a:t>
            </a:r>
          </a:p>
          <a:p>
            <a:r>
              <a:rPr lang="en-NZ" dirty="0" smtClean="0"/>
              <a:t>Tx reverse power    </a:t>
            </a:r>
          </a:p>
          <a:p>
            <a:r>
              <a:rPr lang="en-NZ" dirty="0" smtClean="0"/>
              <a:t>Temperature threshold </a:t>
            </a:r>
          </a:p>
          <a:p>
            <a:r>
              <a:rPr lang="en-NZ" dirty="0" smtClean="0"/>
              <a:t>Thermal shutdown    </a:t>
            </a:r>
          </a:p>
          <a:p>
            <a:r>
              <a:rPr lang="en-NZ" dirty="0" smtClean="0"/>
              <a:t>RSSI threshold </a:t>
            </a:r>
          </a:p>
          <a:p>
            <a:r>
              <a:rPr lang="en-NZ" dirty="0" smtClean="0"/>
              <a:t>Rx CRC errors    RF no receive data </a:t>
            </a:r>
          </a:p>
          <a:p>
            <a:r>
              <a:rPr lang="en-NZ" dirty="0" smtClean="0"/>
              <a:t>Ethernet port 1 – no receive data    </a:t>
            </a:r>
          </a:p>
          <a:p>
            <a:r>
              <a:rPr lang="en-NZ" dirty="0" smtClean="0"/>
              <a:t>Ethernet port 1 – data receive </a:t>
            </a:r>
          </a:p>
          <a:p>
            <a:r>
              <a:rPr lang="en-NZ" dirty="0" smtClean="0"/>
              <a:t>Ethernet port 1 - data transmit errors    </a:t>
            </a:r>
          </a:p>
          <a:p>
            <a:r>
              <a:rPr lang="en-NZ" dirty="0" smtClean="0"/>
              <a:t>Ethernet port 2 – no receive data</a:t>
            </a:r>
          </a:p>
          <a:p>
            <a:r>
              <a:rPr lang="en-NZ" dirty="0" smtClean="0"/>
              <a:t>Ethernet port 2 – data receive errors    </a:t>
            </a:r>
          </a:p>
          <a:p>
            <a:r>
              <a:rPr lang="en-NZ" dirty="0" smtClean="0"/>
              <a:t>Ethernet port 2 - data transmit</a:t>
            </a:r>
          </a:p>
          <a:p>
            <a:r>
              <a:rPr lang="en-NZ" dirty="0" smtClean="0"/>
              <a:t>Serial port – no receive data    </a:t>
            </a:r>
          </a:p>
          <a:p>
            <a:r>
              <a:rPr lang="en-NZ" dirty="0" smtClean="0"/>
              <a:t>Serial port – data receive error</a:t>
            </a:r>
          </a:p>
          <a:p>
            <a:r>
              <a:rPr lang="en-NZ" dirty="0" smtClean="0"/>
              <a:t>Component failure    </a:t>
            </a:r>
          </a:p>
          <a:p>
            <a:r>
              <a:rPr lang="en-NZ" dirty="0" smtClean="0"/>
              <a:t>Calibration failure </a:t>
            </a:r>
          </a:p>
          <a:p>
            <a:r>
              <a:rPr lang="en-NZ" dirty="0" smtClean="0"/>
              <a:t>Configuration not supported </a:t>
            </a:r>
            <a:endParaRPr lang="en-NZ" dirty="0"/>
          </a:p>
        </p:txBody>
      </p:sp>
      <p:sp>
        <p:nvSpPr>
          <p:cNvPr id="4" name="Slide Number Placeholder 3"/>
          <p:cNvSpPr>
            <a:spLocks noGrp="1"/>
          </p:cNvSpPr>
          <p:nvPr>
            <p:ph type="sldNum" sz="quarter" idx="10"/>
          </p:nvPr>
        </p:nvSpPr>
        <p:spPr/>
        <p:txBody>
          <a:bodyPr/>
          <a:lstStyle/>
          <a:p>
            <a:fld id="{3C9C50FA-05E4-41B8-B60C-952291ACD9B0}" type="slidenum">
              <a:rPr lang="en-GB" smtClean="0"/>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13D2E37-7632-4148-A786-180DAFC72656}" type="slidenum">
              <a:rPr lang="en-GB" smtClean="0">
                <a:latin typeface="Arial" pitchFamily="34" charset="0"/>
              </a:rPr>
              <a:pPr/>
              <a:t>9</a:t>
            </a:fld>
            <a:endParaRPr lang="en-GB" dirty="0" smtClean="0">
              <a:latin typeface="Arial"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AU" dirty="0"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C9C50FA-05E4-41B8-B60C-952291ACD9B0}" type="slidenum">
              <a:rPr lang="en-GB" smtClean="0"/>
              <a:pPr/>
              <a:t>10</a:t>
            </a:fld>
            <a:endParaRPr lang="en-GB" dirty="0"/>
          </a:p>
        </p:txBody>
      </p:sp>
    </p:spTree>
    <p:extLst>
      <p:ext uri="{BB962C8B-B14F-4D97-AF65-F5344CB8AC3E}">
        <p14:creationId xmlns:p14="http://schemas.microsoft.com/office/powerpoint/2010/main" xmlns="" val="30005793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50" descr="background"/>
          <p:cNvPicPr>
            <a:picLocks noChangeAspect="1" noChangeArrowheads="1"/>
          </p:cNvPicPr>
          <p:nvPr userDrawn="1"/>
        </p:nvPicPr>
        <p:blipFill>
          <a:blip r:embed="rId2" cstate="screen"/>
          <a:srcRect t="8333" b="41667"/>
          <a:stretch>
            <a:fillRect/>
          </a:stretch>
        </p:blipFill>
        <p:spPr bwMode="auto">
          <a:xfrm>
            <a:off x="0" y="1143000"/>
            <a:ext cx="9144000" cy="2286000"/>
          </a:xfrm>
          <a:prstGeom prst="rect">
            <a:avLst/>
          </a:prstGeom>
          <a:noFill/>
        </p:spPr>
      </p:pic>
      <p:pic>
        <p:nvPicPr>
          <p:cNvPr id="11" name="Picture 32" descr="4RFLogoCMYKColour"/>
          <p:cNvPicPr>
            <a:picLocks noChangeAspect="1" noChangeArrowheads="1"/>
          </p:cNvPicPr>
          <p:nvPr userDrawn="1"/>
        </p:nvPicPr>
        <p:blipFill>
          <a:blip r:embed="rId3" cstate="screen"/>
          <a:srcRect/>
          <a:stretch>
            <a:fillRect/>
          </a:stretch>
        </p:blipFill>
        <p:spPr bwMode="auto">
          <a:xfrm>
            <a:off x="152400" y="1828800"/>
            <a:ext cx="1676400" cy="450850"/>
          </a:xfrm>
          <a:prstGeom prst="rect">
            <a:avLst/>
          </a:prstGeom>
          <a:noFill/>
        </p:spPr>
      </p:pic>
      <p:sp>
        <p:nvSpPr>
          <p:cNvPr id="2" name="Title 1"/>
          <p:cNvSpPr>
            <a:spLocks noGrp="1"/>
          </p:cNvSpPr>
          <p:nvPr>
            <p:ph type="ctrTitle"/>
          </p:nvPr>
        </p:nvSpPr>
        <p:spPr>
          <a:xfrm>
            <a:off x="763200" y="2145600"/>
            <a:ext cx="5335200" cy="381600"/>
          </a:xfrm>
        </p:spPr>
        <p:txBody>
          <a:bodyPr>
            <a:noAutofit/>
          </a:bodyPr>
          <a:lstStyle>
            <a:lvl1pPr algn="l">
              <a:defRPr sz="2400">
                <a:solidFill>
                  <a:schemeClr val="bg1"/>
                </a:solidFill>
                <a:latin typeface="Arial" pitchFamily="34" charset="0"/>
                <a:cs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763200" y="2516400"/>
            <a:ext cx="5335200" cy="687600"/>
          </a:xfrm>
        </p:spPr>
        <p:txBody>
          <a:bodyPr>
            <a:normAutofit/>
          </a:bodyPr>
          <a:lstStyle>
            <a:lvl1pPr marL="0" indent="0" algn="l">
              <a:buFont typeface="Arial" pitchFamily="34" charset="0"/>
              <a:buNone/>
              <a:defRPr sz="18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12" name="Line 39"/>
          <p:cNvSpPr>
            <a:spLocks noChangeShapeType="1"/>
          </p:cNvSpPr>
          <p:nvPr userDrawn="1"/>
        </p:nvSpPr>
        <p:spPr bwMode="white">
          <a:xfrm flipV="1">
            <a:off x="6438900" y="952500"/>
            <a:ext cx="0" cy="2667000"/>
          </a:xfrm>
          <a:prstGeom prst="line">
            <a:avLst/>
          </a:prstGeom>
          <a:noFill/>
          <a:ln w="76200">
            <a:solidFill>
              <a:schemeClr val="bg1"/>
            </a:solidFill>
            <a:round/>
            <a:headEnd/>
            <a:tailEnd/>
          </a:ln>
        </p:spPr>
        <p:txBody>
          <a:bodyPr wrap="none" anchor="ctr"/>
          <a:lstStyle/>
          <a:p>
            <a:endParaRPr lang="en-GB" dirty="0"/>
          </a:p>
        </p:txBody>
      </p:sp>
      <p:sp>
        <p:nvSpPr>
          <p:cNvPr id="13" name="Line 40"/>
          <p:cNvSpPr>
            <a:spLocks noChangeShapeType="1"/>
          </p:cNvSpPr>
          <p:nvPr userDrawn="1"/>
        </p:nvSpPr>
        <p:spPr bwMode="white">
          <a:xfrm flipV="1">
            <a:off x="8801100" y="952500"/>
            <a:ext cx="0" cy="2667000"/>
          </a:xfrm>
          <a:prstGeom prst="line">
            <a:avLst/>
          </a:prstGeom>
          <a:noFill/>
          <a:ln w="76200">
            <a:solidFill>
              <a:schemeClr val="bg1"/>
            </a:solidFill>
            <a:round/>
            <a:headEnd/>
            <a:tailEnd/>
          </a:ln>
        </p:spPr>
        <p:txBody>
          <a:bodyPr wrap="none" anchor="ctr"/>
          <a:lstStyle/>
          <a:p>
            <a:endParaRPr lang="en-GB" dirty="0"/>
          </a:p>
        </p:txBody>
      </p:sp>
      <p:pic>
        <p:nvPicPr>
          <p:cNvPr id="14" name="Picture 38" descr="4RFLogoCMYKColour1"/>
          <p:cNvPicPr>
            <a:picLocks noChangeAspect="1" noChangeArrowheads="1"/>
          </p:cNvPicPr>
          <p:nvPr userDrawn="1"/>
        </p:nvPicPr>
        <p:blipFill>
          <a:blip r:embed="rId4" cstate="screen"/>
          <a:srcRect/>
          <a:stretch>
            <a:fillRect/>
          </a:stretch>
        </p:blipFill>
        <p:spPr bwMode="auto">
          <a:xfrm>
            <a:off x="6527800" y="5240338"/>
            <a:ext cx="1854200" cy="500062"/>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8" name="Text Placeholder 7"/>
          <p:cNvSpPr>
            <a:spLocks noGrp="1"/>
          </p:cNvSpPr>
          <p:nvPr>
            <p:ph type="body" sz="quarter" idx="13"/>
          </p:nvPr>
        </p:nvSpPr>
        <p:spPr>
          <a:xfrm>
            <a:off x="381600" y="1144801"/>
            <a:ext cx="8048052" cy="4927405"/>
          </a:xfrm>
        </p:spPr>
        <p:txBody>
          <a:body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eft graph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9" name="Picture Placeholder 8"/>
          <p:cNvSpPr>
            <a:spLocks noGrp="1"/>
          </p:cNvSpPr>
          <p:nvPr>
            <p:ph type="pic" sz="quarter" idx="13"/>
          </p:nvPr>
        </p:nvSpPr>
        <p:spPr>
          <a:xfrm>
            <a:off x="5000400" y="1143001"/>
            <a:ext cx="3428997" cy="2643190"/>
          </a:xfrm>
        </p:spPr>
        <p:txBody>
          <a:bodyPr/>
          <a:lstStyle/>
          <a:p>
            <a:endParaRPr lang="en-GB" dirty="0"/>
          </a:p>
        </p:txBody>
      </p:sp>
      <p:sp>
        <p:nvSpPr>
          <p:cNvPr id="11" name="Text Placeholder 10"/>
          <p:cNvSpPr>
            <a:spLocks noGrp="1"/>
          </p:cNvSpPr>
          <p:nvPr>
            <p:ph type="body" sz="quarter" idx="14"/>
          </p:nvPr>
        </p:nvSpPr>
        <p:spPr>
          <a:xfrm>
            <a:off x="381600" y="1144800"/>
            <a:ext cx="4286250" cy="4786312"/>
          </a:xfrm>
        </p:spPr>
        <p:txBody>
          <a:body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eft rabl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11" name="Text Placeholder 10"/>
          <p:cNvSpPr>
            <a:spLocks noGrp="1"/>
          </p:cNvSpPr>
          <p:nvPr>
            <p:ph type="body" sz="quarter" idx="14"/>
          </p:nvPr>
        </p:nvSpPr>
        <p:spPr>
          <a:xfrm>
            <a:off x="381600" y="1144800"/>
            <a:ext cx="4286250" cy="4786312"/>
          </a:xfrm>
        </p:spPr>
        <p:txBody>
          <a:bodyPr/>
          <a:lstStyle/>
          <a:p>
            <a:pPr lvl="0"/>
            <a:r>
              <a:rPr lang="en-US" dirty="0" smtClean="0"/>
              <a:t>Click to edit Master text styles</a:t>
            </a:r>
          </a:p>
          <a:p>
            <a:pPr lvl="1"/>
            <a:r>
              <a:rPr lang="en-US" dirty="0" smtClean="0"/>
              <a:t>Second level</a:t>
            </a:r>
          </a:p>
        </p:txBody>
      </p:sp>
      <p:sp>
        <p:nvSpPr>
          <p:cNvPr id="6" name="Table Placeholder 5"/>
          <p:cNvSpPr>
            <a:spLocks noGrp="1"/>
          </p:cNvSpPr>
          <p:nvPr>
            <p:ph type="tbl" sz="quarter" idx="15"/>
          </p:nvPr>
        </p:nvSpPr>
        <p:spPr>
          <a:xfrm>
            <a:off x="5000628" y="1143000"/>
            <a:ext cx="3571872" cy="3714750"/>
          </a:xfrm>
        </p:spPr>
        <p:txBody>
          <a:bodyPr/>
          <a:lstStyle/>
          <a:p>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c left tex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9" name="Text Placeholder 8"/>
          <p:cNvSpPr>
            <a:spLocks noGrp="1"/>
          </p:cNvSpPr>
          <p:nvPr>
            <p:ph type="body" sz="quarter" idx="13"/>
          </p:nvPr>
        </p:nvSpPr>
        <p:spPr>
          <a:xfrm>
            <a:off x="4572000" y="1144800"/>
            <a:ext cx="3857625" cy="4429125"/>
          </a:xfrm>
        </p:spPr>
        <p:txBody>
          <a:bodyPr/>
          <a:lstStyle/>
          <a:p>
            <a:pPr lvl="0"/>
            <a:r>
              <a:rPr lang="en-US" dirty="0" smtClean="0"/>
              <a:t>Click to edit Master text styles</a:t>
            </a:r>
          </a:p>
          <a:p>
            <a:pPr lvl="1"/>
            <a:r>
              <a:rPr lang="en-US" dirty="0" smtClean="0"/>
              <a:t>Second level</a:t>
            </a:r>
          </a:p>
        </p:txBody>
      </p:sp>
      <p:sp>
        <p:nvSpPr>
          <p:cNvPr id="11" name="Picture Placeholder 10"/>
          <p:cNvSpPr>
            <a:spLocks noGrp="1"/>
          </p:cNvSpPr>
          <p:nvPr>
            <p:ph type="pic" sz="quarter" idx="14"/>
          </p:nvPr>
        </p:nvSpPr>
        <p:spPr>
          <a:xfrm>
            <a:off x="381600" y="1144800"/>
            <a:ext cx="3786188" cy="3143250"/>
          </a:xfrm>
        </p:spPr>
        <p:txBody>
          <a:bodyPr/>
          <a:lstStyle/>
          <a:p>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age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7" name="Picture Placeholder 6"/>
          <p:cNvSpPr>
            <a:spLocks noGrp="1"/>
          </p:cNvSpPr>
          <p:nvPr>
            <p:ph type="pic" sz="quarter" idx="13"/>
          </p:nvPr>
        </p:nvSpPr>
        <p:spPr>
          <a:xfrm>
            <a:off x="381600" y="1144800"/>
            <a:ext cx="8143875" cy="5143500"/>
          </a:xfrm>
        </p:spPr>
        <p:txBody>
          <a:bodyPr/>
          <a:lstStyle/>
          <a:p>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bove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381600" y="1144800"/>
            <a:ext cx="8143875" cy="2643190"/>
          </a:xfrm>
        </p:spPr>
        <p:txBody>
          <a:bodyPr/>
          <a:lstStyle/>
          <a:p>
            <a:pPr lvl="0"/>
            <a:r>
              <a:rPr lang="en-US" dirty="0" smtClean="0"/>
              <a:t>Click to edit Master text styles</a:t>
            </a:r>
          </a:p>
          <a:p>
            <a:pPr lvl="1"/>
            <a:r>
              <a:rPr lang="en-US" dirty="0" smtClean="0"/>
              <a:t>Second level</a:t>
            </a:r>
          </a:p>
        </p:txBody>
      </p:sp>
      <p:sp>
        <p:nvSpPr>
          <p:cNvPr id="9" name="Picture Placeholder 8"/>
          <p:cNvSpPr>
            <a:spLocks noGrp="1"/>
          </p:cNvSpPr>
          <p:nvPr>
            <p:ph type="pic" sz="quarter" idx="14"/>
          </p:nvPr>
        </p:nvSpPr>
        <p:spPr>
          <a:xfrm>
            <a:off x="381600" y="4000500"/>
            <a:ext cx="8143875" cy="2143125"/>
          </a:xfrm>
        </p:spPr>
        <p:txBody>
          <a:bodyPr/>
          <a:lstStyle/>
          <a:p>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Footer Placeholder 5"/>
          <p:cNvSpPr>
            <a:spLocks noGrp="1"/>
          </p:cNvSpPr>
          <p:nvPr>
            <p:ph type="ftr" sz="quarter" idx="11"/>
          </p:nvPr>
        </p:nvSpPr>
        <p:spPr>
          <a:xfrm>
            <a:off x="762000" y="6553200"/>
            <a:ext cx="4038600" cy="304800"/>
          </a:xfrm>
          <a:prstGeom prst="rect">
            <a:avLst/>
          </a:prstGeom>
        </p:spPr>
        <p:txBody>
          <a:bodyPr/>
          <a:lstStyle>
            <a:lvl1pPr>
              <a:defRPr/>
            </a:lvl1pPr>
          </a:lstStyle>
          <a:p>
            <a:pPr>
              <a:defRPr/>
            </a:pPr>
            <a:r>
              <a:rPr lang="en-GB" dirty="0" smtClean="0"/>
              <a:t>© 2011 4RF | Confidential</a:t>
            </a:r>
            <a:endParaRPr lang="en-GB" dirty="0"/>
          </a:p>
        </p:txBody>
      </p:sp>
      <p:sp>
        <p:nvSpPr>
          <p:cNvPr id="5" name="Slide Number Placeholder 6"/>
          <p:cNvSpPr>
            <a:spLocks noGrp="1"/>
          </p:cNvSpPr>
          <p:nvPr>
            <p:ph type="sldNum" sz="quarter" idx="12"/>
          </p:nvPr>
        </p:nvSpPr>
        <p:spPr>
          <a:xfrm>
            <a:off x="381000" y="6553200"/>
            <a:ext cx="361950" cy="304800"/>
          </a:xfrm>
          <a:prstGeom prst="rect">
            <a:avLst/>
          </a:prstGeom>
        </p:spPr>
        <p:txBody>
          <a:bodyPr/>
          <a:lstStyle>
            <a:lvl1pPr>
              <a:defRPr/>
            </a:lvl1pPr>
          </a:lstStyle>
          <a:p>
            <a:pPr>
              <a:defRPr/>
            </a:pPr>
            <a:fld id="{7437B22F-F6BE-4269-B34C-B4232F47312E}" type="slidenum">
              <a:rPr lang="en-GB"/>
              <a:pPr>
                <a:defRPr/>
              </a:pPr>
              <a:t>‹#›</a:t>
            </a:fld>
            <a:endParaRPr lang="en-GB"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26282" y="1153880"/>
            <a:ext cx="7821073" cy="502497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Rectangle 5"/>
          <p:cNvSpPr>
            <a:spLocks noGrp="1" noChangeArrowheads="1"/>
          </p:cNvSpPr>
          <p:nvPr>
            <p:ph type="ftr" sz="quarter" idx="14"/>
          </p:nvPr>
        </p:nvSpPr>
        <p:spPr>
          <a:xfrm>
            <a:off x="904875" y="6521450"/>
            <a:ext cx="1733550" cy="222250"/>
          </a:xfrm>
          <a:prstGeom prst="rect">
            <a:avLst/>
          </a:prstGeom>
        </p:spPr>
        <p:txBody>
          <a:bodyPr/>
          <a:lstStyle>
            <a:lvl1pPr>
              <a:defRPr/>
            </a:lvl1pPr>
          </a:lstStyle>
          <a:p>
            <a:pPr>
              <a:defRPr/>
            </a:pPr>
            <a:r>
              <a:rPr lang="en-GB" dirty="0"/>
              <a:t>© 2010 4RF | Confidential</a:t>
            </a:r>
          </a:p>
        </p:txBody>
      </p:sp>
      <p:sp>
        <p:nvSpPr>
          <p:cNvPr id="5" name="Rectangle 15"/>
          <p:cNvSpPr>
            <a:spLocks noGrp="1" noChangeArrowheads="1"/>
          </p:cNvSpPr>
          <p:nvPr>
            <p:ph type="sldNum" sz="quarter" idx="15"/>
          </p:nvPr>
        </p:nvSpPr>
        <p:spPr>
          <a:xfrm>
            <a:off x="371475" y="6521450"/>
            <a:ext cx="666750" cy="266700"/>
          </a:xfrm>
          <a:prstGeom prst="rect">
            <a:avLst/>
          </a:prstGeom>
        </p:spPr>
        <p:txBody>
          <a:bodyPr/>
          <a:lstStyle>
            <a:lvl1pPr>
              <a:defRPr/>
            </a:lvl1pPr>
          </a:lstStyle>
          <a:p>
            <a:pPr>
              <a:defRPr/>
            </a:pPr>
            <a:fld id="{A7F7FCC6-3134-48DA-9F38-24966E4CCDFE}"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600" y="360000"/>
            <a:ext cx="8229600" cy="4032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81600" y="1144800"/>
            <a:ext cx="8229600" cy="5180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7" name="Line 26"/>
          <p:cNvSpPr>
            <a:spLocks noChangeShapeType="1"/>
          </p:cNvSpPr>
          <p:nvPr userDrawn="1"/>
        </p:nvSpPr>
        <p:spPr bwMode="auto">
          <a:xfrm>
            <a:off x="381000" y="6442075"/>
            <a:ext cx="8229600" cy="0"/>
          </a:xfrm>
          <a:prstGeom prst="line">
            <a:avLst/>
          </a:prstGeom>
          <a:noFill/>
          <a:ln w="9525">
            <a:solidFill>
              <a:srgbClr val="C8C8C8"/>
            </a:solidFill>
            <a:round/>
            <a:headEnd/>
            <a:tailEnd/>
          </a:ln>
        </p:spPr>
        <p:txBody>
          <a:bodyPr wrap="none" anchor="ctr"/>
          <a:lstStyle/>
          <a:p>
            <a:endParaRPr lang="en-GB" dirty="0"/>
          </a:p>
        </p:txBody>
      </p:sp>
      <p:pic>
        <p:nvPicPr>
          <p:cNvPr id="8" name="Picture 22" descr="4RFLogoCMYKColour1"/>
          <p:cNvPicPr>
            <a:picLocks noChangeAspect="1" noChangeArrowheads="1"/>
          </p:cNvPicPr>
          <p:nvPr userDrawn="1"/>
        </p:nvPicPr>
        <p:blipFill>
          <a:blip r:embed="rId11" cstate="screen"/>
          <a:srcRect/>
          <a:stretch>
            <a:fillRect/>
          </a:stretch>
        </p:blipFill>
        <p:spPr bwMode="auto">
          <a:xfrm>
            <a:off x="7762875" y="6508750"/>
            <a:ext cx="879475" cy="241300"/>
          </a:xfrm>
          <a:prstGeom prst="rect">
            <a:avLst/>
          </a:prstGeom>
          <a:noFill/>
        </p:spPr>
      </p:pic>
      <p:pic>
        <p:nvPicPr>
          <p:cNvPr id="9" name="Picture 25" descr="background"/>
          <p:cNvPicPr>
            <a:picLocks noChangeAspect="1" noChangeArrowheads="1"/>
          </p:cNvPicPr>
          <p:nvPr userDrawn="1"/>
        </p:nvPicPr>
        <p:blipFill>
          <a:blip r:embed="rId12" cstate="screen"/>
          <a:srcRect t="8333" b="41667"/>
          <a:stretch>
            <a:fillRect/>
          </a:stretch>
        </p:blipFill>
        <p:spPr bwMode="auto">
          <a:xfrm>
            <a:off x="8839200" y="1143000"/>
            <a:ext cx="304800" cy="2286000"/>
          </a:xfrm>
          <a:prstGeom prst="rect">
            <a:avLst/>
          </a:prstGeom>
          <a:noFill/>
        </p:spPr>
      </p:pic>
      <p:sp>
        <p:nvSpPr>
          <p:cNvPr id="16" name="Rectangle 27"/>
          <p:cNvSpPr>
            <a:spLocks noChangeArrowheads="1"/>
          </p:cNvSpPr>
          <p:nvPr userDrawn="1"/>
        </p:nvSpPr>
        <p:spPr bwMode="auto">
          <a:xfrm>
            <a:off x="381600" y="6553200"/>
            <a:ext cx="4443442" cy="161948"/>
          </a:xfrm>
          <a:prstGeom prst="rect">
            <a:avLst/>
          </a:prstGeom>
          <a:noFill/>
          <a:ln w="9525">
            <a:noFill/>
            <a:miter lim="800000"/>
            <a:headEnd/>
            <a:tailEnd/>
          </a:ln>
        </p:spPr>
        <p:txBody>
          <a:bodyPr lIns="0" tIns="0" rIns="0" bIns="0"/>
          <a:lstStyle/>
          <a:p>
            <a:pPr>
              <a:spcBef>
                <a:spcPct val="0"/>
              </a:spcBef>
            </a:pPr>
            <a:fld id="{A3FB1417-E45E-47B1-83B3-EA07AABD860D}" type="slidenum">
              <a:rPr lang="en-GB" sz="1000" smtClean="0">
                <a:solidFill>
                  <a:srgbClr val="565656"/>
                </a:solidFill>
                <a:latin typeface="Arial" pitchFamily="34" charset="0"/>
                <a:cs typeface="Arial" pitchFamily="34" charset="0"/>
              </a:rPr>
              <a:pPr>
                <a:spcBef>
                  <a:spcPct val="0"/>
                </a:spcBef>
              </a:pPr>
              <a:t>‹#›</a:t>
            </a:fld>
            <a:r>
              <a:rPr lang="en-GB" sz="1000" dirty="0" smtClean="0">
                <a:solidFill>
                  <a:srgbClr val="565656"/>
                </a:solidFill>
                <a:latin typeface="Arial" pitchFamily="34" charset="0"/>
                <a:cs typeface="Arial" pitchFamily="34" charset="0"/>
              </a:rPr>
              <a:t>	© 2011 </a:t>
            </a:r>
            <a:r>
              <a:rPr lang="en-GB" sz="1000" dirty="0">
                <a:solidFill>
                  <a:srgbClr val="565656"/>
                </a:solidFill>
                <a:latin typeface="Arial" pitchFamily="34" charset="0"/>
                <a:cs typeface="Arial" pitchFamily="34" charset="0"/>
              </a:rPr>
              <a:t>4RF | </a:t>
            </a:r>
            <a:r>
              <a:rPr lang="en-GB" sz="1000" dirty="0" smtClean="0">
                <a:solidFill>
                  <a:srgbClr val="565656"/>
                </a:solidFill>
                <a:latin typeface="Arial" pitchFamily="34" charset="0"/>
                <a:cs typeface="Arial" pitchFamily="34" charset="0"/>
              </a:rPr>
              <a:t>Confidential	</a:t>
            </a:r>
            <a:endParaRPr lang="en-GB" sz="1000" dirty="0">
              <a:solidFill>
                <a:srgbClr val="565656"/>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7" r:id="rId4"/>
    <p:sldLayoutId id="2147483655" r:id="rId5"/>
    <p:sldLayoutId id="2147483654" r:id="rId6"/>
    <p:sldLayoutId id="2147483656" r:id="rId7"/>
    <p:sldLayoutId id="2147483658" r:id="rId8"/>
    <p:sldLayoutId id="2147483659" r:id="rId9"/>
  </p:sldLayoutIdLst>
  <p:hf hdr="0" ftr="0"/>
  <p:txStyles>
    <p:titleStyle>
      <a:lvl1pPr algn="l" defTabSz="914400" rtl="0" eaLnBrk="1" latinLnBrk="0" hangingPunct="1">
        <a:spcBef>
          <a:spcPct val="0"/>
        </a:spcBef>
        <a:buNone/>
        <a:defRPr sz="2400" kern="1200">
          <a:solidFill>
            <a:srgbClr val="F63E3E"/>
          </a:solidFill>
          <a:latin typeface="Arial" pitchFamily="34" charset="0"/>
          <a:ea typeface="+mj-ea"/>
          <a:cs typeface="Arial" pitchFamily="34" charset="0"/>
        </a:defRPr>
      </a:lvl1pPr>
    </p:titleStyle>
    <p:bodyStyle>
      <a:lvl1pPr marL="0" indent="0" algn="l" defTabSz="914400" rtl="0" eaLnBrk="1" latinLnBrk="0" hangingPunct="1">
        <a:lnSpc>
          <a:spcPct val="130000"/>
        </a:lnSpc>
        <a:spcBef>
          <a:spcPct val="20000"/>
        </a:spcBef>
        <a:buFont typeface="Arial" pitchFamily="34" charset="0"/>
        <a:buNone/>
        <a:defRPr sz="1600" kern="1200">
          <a:solidFill>
            <a:srgbClr val="414B56"/>
          </a:solidFill>
          <a:latin typeface="Arial" pitchFamily="34" charset="0"/>
          <a:ea typeface="+mn-ea"/>
          <a:cs typeface="Arial" pitchFamily="34" charset="0"/>
        </a:defRPr>
      </a:lvl1pPr>
      <a:lvl2pPr marL="381600" indent="-190800" algn="l" defTabSz="914400" rtl="0" eaLnBrk="1" latinLnBrk="0" hangingPunct="1">
        <a:lnSpc>
          <a:spcPct val="130000"/>
        </a:lnSpc>
        <a:spcBef>
          <a:spcPct val="20000"/>
        </a:spcBef>
        <a:buClr>
          <a:srgbClr val="F63E3E"/>
        </a:buClr>
        <a:buFont typeface="Arial" pitchFamily="34" charset="0"/>
        <a:buChar char="•"/>
        <a:defRPr sz="1600" kern="1200">
          <a:solidFill>
            <a:srgbClr val="414B56"/>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762000" y="2146300"/>
            <a:ext cx="5543550" cy="381000"/>
          </a:xfrm>
        </p:spPr>
        <p:txBody>
          <a:bodyPr/>
          <a:lstStyle/>
          <a:p>
            <a:pPr eaLnBrk="1" hangingPunct="1"/>
            <a:r>
              <a:rPr lang="en-GB" dirty="0" smtClean="0"/>
              <a:t>Aprisa SR</a:t>
            </a:r>
          </a:p>
        </p:txBody>
      </p:sp>
      <p:sp>
        <p:nvSpPr>
          <p:cNvPr id="8195" name="Rectangle 3"/>
          <p:cNvSpPr>
            <a:spLocks noGrp="1" noChangeArrowheads="1"/>
          </p:cNvSpPr>
          <p:nvPr>
            <p:ph type="subTitle" idx="1"/>
          </p:nvPr>
        </p:nvSpPr>
        <p:spPr/>
        <p:txBody>
          <a:bodyPr/>
          <a:lstStyle/>
          <a:p>
            <a:pPr marL="0" indent="0" eaLnBrk="1" hangingPunct="1"/>
            <a:r>
              <a:rPr lang="en-GB" dirty="0" smtClean="0"/>
              <a:t>Product options</a:t>
            </a:r>
          </a:p>
        </p:txBody>
      </p:sp>
      <p:sp>
        <p:nvSpPr>
          <p:cNvPr id="8196" name="Rectangle 4"/>
          <p:cNvSpPr>
            <a:spLocks noChangeArrowheads="1"/>
          </p:cNvSpPr>
          <p:nvPr/>
        </p:nvSpPr>
        <p:spPr bwMode="auto">
          <a:xfrm>
            <a:off x="6046788" y="4492625"/>
            <a:ext cx="184150" cy="457200"/>
          </a:xfrm>
          <a:prstGeom prst="rect">
            <a:avLst/>
          </a:prstGeom>
          <a:noFill/>
          <a:ln w="9525">
            <a:noFill/>
            <a:miter lim="800000"/>
            <a:headEnd/>
            <a:tailEnd/>
          </a:ln>
        </p:spPr>
        <p:txBody>
          <a:bodyPr wrap="none">
            <a:spAutoFit/>
          </a:bodyPr>
          <a:lstStyle/>
          <a:p>
            <a:pPr algn="r">
              <a:spcBef>
                <a:spcPct val="0"/>
              </a:spcBef>
            </a:pPr>
            <a:endParaRPr lang="en-AU"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5"/>
          <p:cNvSpPr>
            <a:spLocks noGrp="1"/>
          </p:cNvSpPr>
          <p:nvPr>
            <p:ph type="title"/>
          </p:nvPr>
        </p:nvSpPr>
        <p:spPr/>
        <p:txBody>
          <a:bodyPr>
            <a:noAutofit/>
          </a:bodyPr>
          <a:lstStyle/>
          <a:p>
            <a:r>
              <a:rPr lang="en-NZ" dirty="0" smtClean="0"/>
              <a:t>Integration with Aprisa XE</a:t>
            </a:r>
          </a:p>
        </p:txBody>
      </p:sp>
      <p:sp>
        <p:nvSpPr>
          <p:cNvPr id="10" name="Text Placeholder 9"/>
          <p:cNvSpPr>
            <a:spLocks noGrp="1"/>
          </p:cNvSpPr>
          <p:nvPr>
            <p:ph type="body" sz="quarter" idx="13"/>
          </p:nvPr>
        </p:nvSpPr>
        <p:spPr/>
        <p:txBody>
          <a:bodyPr/>
          <a:lstStyle/>
          <a:p>
            <a:r>
              <a:rPr lang="en-GB" kern="0" dirty="0" smtClean="0"/>
              <a:t>The Aprisa SR integrates seamlessly with the Aprisa XE point-to-point link for network backhaul or individual long distance monitoring links. The Aprisa XE is available in a range of frequency bands from 330 MHz up to 2.7 GHz.</a:t>
            </a:r>
          </a:p>
        </p:txBody>
      </p:sp>
      <p:pic>
        <p:nvPicPr>
          <p:cNvPr id="35844" name="Picture 10" descr="SR and XE.jpg"/>
          <p:cNvPicPr>
            <a:picLocks noChangeAspect="1"/>
          </p:cNvPicPr>
          <p:nvPr/>
        </p:nvPicPr>
        <p:blipFill>
          <a:blip r:embed="rId3" cstate="print"/>
          <a:srcRect/>
          <a:stretch>
            <a:fillRect/>
          </a:stretch>
        </p:blipFill>
        <p:spPr bwMode="auto">
          <a:xfrm>
            <a:off x="492549" y="2316407"/>
            <a:ext cx="2638425" cy="3517900"/>
          </a:xfrm>
          <a:prstGeom prst="rect">
            <a:avLst/>
          </a:prstGeom>
          <a:noFill/>
          <a:ln w="9525">
            <a:noFill/>
            <a:miter lim="800000"/>
            <a:headEnd/>
            <a:tailEnd/>
          </a:ln>
        </p:spPr>
      </p:pic>
      <p:grpSp>
        <p:nvGrpSpPr>
          <p:cNvPr id="2" name="Group 14"/>
          <p:cNvGrpSpPr>
            <a:grpSpLocks/>
          </p:cNvGrpSpPr>
          <p:nvPr/>
        </p:nvGrpSpPr>
        <p:grpSpPr bwMode="auto">
          <a:xfrm>
            <a:off x="3267075" y="2443407"/>
            <a:ext cx="5360988" cy="2879725"/>
            <a:chOff x="3266362" y="1781175"/>
            <a:chExt cx="5361899" cy="2880106"/>
          </a:xfrm>
        </p:grpSpPr>
        <p:pic>
          <p:nvPicPr>
            <p:cNvPr id="35846" name="Picture 11" descr="Combined Aprisa SR and XE illustration"/>
            <p:cNvPicPr>
              <a:picLocks noChangeAspect="1" noChangeArrowheads="1"/>
            </p:cNvPicPr>
            <p:nvPr/>
          </p:nvPicPr>
          <p:blipFill>
            <a:blip r:embed="rId4" cstate="print"/>
            <a:srcRect/>
            <a:stretch>
              <a:fillRect/>
            </a:stretch>
          </p:blipFill>
          <p:spPr bwMode="auto">
            <a:xfrm>
              <a:off x="3266362" y="1781175"/>
              <a:ext cx="5361899" cy="2880106"/>
            </a:xfrm>
            <a:prstGeom prst="rect">
              <a:avLst/>
            </a:prstGeom>
            <a:noFill/>
            <a:ln w="9525">
              <a:noFill/>
              <a:miter lim="800000"/>
              <a:headEnd/>
              <a:tailEnd/>
            </a:ln>
          </p:spPr>
        </p:pic>
        <p:pic>
          <p:nvPicPr>
            <p:cNvPr id="35847" name="Picture 12" descr="Aprisa SR Logo.bmp"/>
            <p:cNvPicPr>
              <a:picLocks noChangeAspect="1"/>
            </p:cNvPicPr>
            <p:nvPr/>
          </p:nvPicPr>
          <p:blipFill>
            <a:blip r:embed="rId5" cstate="print"/>
            <a:srcRect/>
            <a:stretch>
              <a:fillRect/>
            </a:stretch>
          </p:blipFill>
          <p:spPr bwMode="auto">
            <a:xfrm>
              <a:off x="4038599" y="3094485"/>
              <a:ext cx="1123951" cy="250780"/>
            </a:xfrm>
            <a:prstGeom prst="rect">
              <a:avLst/>
            </a:prstGeom>
            <a:noFill/>
            <a:ln w="9525">
              <a:noFill/>
              <a:miter lim="800000"/>
              <a:headEnd/>
              <a:tailEnd/>
            </a:ln>
          </p:spPr>
        </p:pic>
        <p:pic>
          <p:nvPicPr>
            <p:cNvPr id="35848" name="Picture 13" descr="Aprisa XE Logo.bmp"/>
            <p:cNvPicPr>
              <a:picLocks noChangeAspect="1"/>
            </p:cNvPicPr>
            <p:nvPr/>
          </p:nvPicPr>
          <p:blipFill>
            <a:blip r:embed="rId6" cstate="print"/>
            <a:srcRect/>
            <a:stretch>
              <a:fillRect/>
            </a:stretch>
          </p:blipFill>
          <p:spPr bwMode="auto">
            <a:xfrm>
              <a:off x="5695950" y="2015131"/>
              <a:ext cx="1094473" cy="22966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Autofit/>
          </a:bodyPr>
          <a:lstStyle/>
          <a:p>
            <a:pPr eaLnBrk="1" hangingPunct="1"/>
            <a:r>
              <a:rPr lang="en-GB" dirty="0" smtClean="0"/>
              <a:t>Aprisa SR product options</a:t>
            </a:r>
          </a:p>
        </p:txBody>
      </p:sp>
      <p:sp>
        <p:nvSpPr>
          <p:cNvPr id="9" name="Text Placeholder 8"/>
          <p:cNvSpPr>
            <a:spLocks noGrp="1"/>
          </p:cNvSpPr>
          <p:nvPr>
            <p:ph type="body" sz="quarter" idx="13"/>
          </p:nvPr>
        </p:nvSpPr>
        <p:spPr>
          <a:xfrm>
            <a:off x="381600" y="1144801"/>
            <a:ext cx="4768898" cy="4927405"/>
          </a:xfrm>
        </p:spPr>
        <p:txBody>
          <a:bodyPr/>
          <a:lstStyle/>
          <a:p>
            <a:pPr>
              <a:defRPr/>
            </a:pPr>
            <a:r>
              <a:rPr lang="en-GB" kern="0" dirty="0" smtClean="0"/>
              <a:t>The Aprisa SR provides a number of different product options for maximum flexibility:</a:t>
            </a:r>
          </a:p>
          <a:p>
            <a:pPr marL="381000" lvl="1" indent="-190500">
              <a:buClr>
                <a:srgbClr val="FF4D4D"/>
              </a:buClr>
              <a:buFont typeface="Times" pitchFamily="84" charset="0"/>
              <a:buChar char="•"/>
              <a:defRPr/>
            </a:pPr>
            <a:r>
              <a:rPr lang="en-GB" kern="0" dirty="0" smtClean="0"/>
              <a:t>Frequency bands</a:t>
            </a:r>
          </a:p>
          <a:p>
            <a:pPr marL="381000" lvl="1" indent="-190500">
              <a:buClr>
                <a:srgbClr val="FF4D4D"/>
              </a:buClr>
              <a:buFont typeface="Times" pitchFamily="84" charset="0"/>
              <a:buChar char="•"/>
              <a:defRPr/>
            </a:pPr>
            <a:r>
              <a:rPr lang="en-GB" kern="0" dirty="0" smtClean="0"/>
              <a:t>Channel bandwidths</a:t>
            </a:r>
          </a:p>
          <a:p>
            <a:pPr marL="381000" lvl="1" indent="-190500">
              <a:buClr>
                <a:srgbClr val="FF4D4D"/>
              </a:buClr>
              <a:buFont typeface="Times" pitchFamily="84" charset="0"/>
              <a:buChar char="•"/>
              <a:defRPr/>
            </a:pPr>
            <a:r>
              <a:rPr lang="en-GB" kern="0" dirty="0" smtClean="0"/>
              <a:t>Redundant solution</a:t>
            </a:r>
          </a:p>
          <a:p>
            <a:pPr marL="381000" lvl="1" indent="-190500">
              <a:spcAft>
                <a:spcPts val="600"/>
              </a:spcAft>
              <a:buClr>
                <a:srgbClr val="FF4D4D"/>
              </a:buClr>
              <a:buFont typeface="Times" pitchFamily="84" charset="0"/>
              <a:buChar char="•"/>
              <a:defRPr/>
            </a:pPr>
            <a:r>
              <a:rPr lang="en-GB" kern="0" dirty="0" smtClean="0"/>
              <a:t>Single and dual antenna port options</a:t>
            </a:r>
          </a:p>
          <a:p>
            <a:pPr>
              <a:defRPr/>
            </a:pPr>
            <a:endParaRPr lang="en-GB" kern="0" dirty="0" smtClean="0"/>
          </a:p>
          <a:p>
            <a:pPr>
              <a:defRPr/>
            </a:pPr>
            <a:r>
              <a:rPr lang="en-GB" kern="0" dirty="0" smtClean="0"/>
              <a:t>A three radio demonstration kit is also available for easy product evaluation.</a:t>
            </a:r>
          </a:p>
          <a:p>
            <a:pPr>
              <a:defRPr/>
            </a:pPr>
            <a:endParaRPr lang="en-GB" kern="0" dirty="0" smtClean="0"/>
          </a:p>
          <a:p>
            <a:pPr>
              <a:defRPr/>
            </a:pPr>
            <a:r>
              <a:rPr lang="en-GB" kern="0" dirty="0" smtClean="0"/>
              <a:t>In large systems the Aprisa SR interoperates seamlessly with the Aprisa XE point-to-point microwave link.</a:t>
            </a:r>
          </a:p>
          <a:p>
            <a:endParaRPr lang="en-NZ" dirty="0"/>
          </a:p>
        </p:txBody>
      </p:sp>
      <p:pic>
        <p:nvPicPr>
          <p:cNvPr id="5" name="Picture 2"/>
          <p:cNvPicPr>
            <a:picLocks noChangeAspect="1" noChangeArrowheads="1"/>
          </p:cNvPicPr>
          <p:nvPr/>
        </p:nvPicPr>
        <p:blipFill>
          <a:blip r:embed="rId3" cstate="screen"/>
          <a:srcRect/>
          <a:stretch>
            <a:fillRect/>
          </a:stretch>
        </p:blipFill>
        <p:spPr bwMode="gray">
          <a:xfrm>
            <a:off x="5508104" y="1124744"/>
            <a:ext cx="2870473" cy="684163"/>
          </a:xfrm>
          <a:prstGeom prst="rect">
            <a:avLst/>
          </a:prstGeom>
          <a:noFill/>
          <a:ln w="9525" algn="ctr">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6228184" y="3933056"/>
            <a:ext cx="1901453" cy="2189659"/>
          </a:xfrm>
          <a:prstGeom prst="rect">
            <a:avLst/>
          </a:prstGeom>
          <a:noFill/>
          <a:ln w="9525">
            <a:noFill/>
            <a:miter lim="800000"/>
            <a:headEnd/>
            <a:tailEnd/>
          </a:ln>
        </p:spPr>
      </p:pic>
      <p:pic>
        <p:nvPicPr>
          <p:cNvPr id="8" name="Picture 7" descr="Aprisa SR Protected Station Top View NC.png"/>
          <p:cNvPicPr/>
          <p:nvPr/>
        </p:nvPicPr>
        <p:blipFill>
          <a:blip r:embed="rId5" cstate="print"/>
          <a:stretch>
            <a:fillRect/>
          </a:stretch>
        </p:blipFill>
        <p:spPr>
          <a:xfrm>
            <a:off x="5436096" y="2564904"/>
            <a:ext cx="3059084" cy="9144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Autofit/>
          </a:bodyPr>
          <a:lstStyle/>
          <a:p>
            <a:pPr eaLnBrk="1" hangingPunct="1"/>
            <a:r>
              <a:rPr lang="en-GB" dirty="0" smtClean="0"/>
              <a:t>Frequency band and channel bandwidth options</a:t>
            </a:r>
          </a:p>
        </p:txBody>
      </p:sp>
      <p:sp>
        <p:nvSpPr>
          <p:cNvPr id="5" name="Text Placeholder 4"/>
          <p:cNvSpPr>
            <a:spLocks noGrp="1"/>
          </p:cNvSpPr>
          <p:nvPr>
            <p:ph type="body" sz="quarter" idx="13"/>
          </p:nvPr>
        </p:nvSpPr>
        <p:spPr>
          <a:xfrm>
            <a:off x="381600" y="1144801"/>
            <a:ext cx="5067478" cy="5181354"/>
          </a:xfrm>
        </p:spPr>
        <p:txBody>
          <a:bodyPr/>
          <a:lstStyle/>
          <a:p>
            <a:pPr>
              <a:defRPr/>
            </a:pPr>
            <a:r>
              <a:rPr lang="en-GB" kern="0" dirty="0" smtClean="0"/>
              <a:t>Frequency band options:</a:t>
            </a:r>
          </a:p>
          <a:p>
            <a:pPr marL="381000" lvl="1" indent="-190500">
              <a:buClr>
                <a:srgbClr val="FF4D4D"/>
              </a:buClr>
              <a:buFont typeface="Times" pitchFamily="84" charset="0"/>
              <a:buChar char="•"/>
              <a:defRPr/>
            </a:pPr>
            <a:r>
              <a:rPr lang="en-NZ" kern="0" dirty="0" smtClean="0"/>
              <a:t>VHF: 136 – 174 MHz</a:t>
            </a:r>
            <a:endParaRPr lang="en-GB" kern="0" dirty="0" smtClean="0"/>
          </a:p>
          <a:p>
            <a:pPr marL="381000" lvl="1" indent="-190500">
              <a:buClr>
                <a:srgbClr val="FF4D4D"/>
              </a:buClr>
              <a:buFont typeface="Times" pitchFamily="84" charset="0"/>
              <a:buChar char="•"/>
              <a:defRPr/>
            </a:pPr>
            <a:r>
              <a:rPr lang="en-GB" kern="0" dirty="0" smtClean="0"/>
              <a:t>UHF: 400 – 470 MHz</a:t>
            </a:r>
          </a:p>
          <a:p>
            <a:pPr>
              <a:spcAft>
                <a:spcPts val="600"/>
              </a:spcAft>
              <a:defRPr/>
            </a:pPr>
            <a:r>
              <a:rPr lang="en-GB" kern="0" dirty="0" smtClean="0"/>
              <a:t>For each band, the Aprisa SR </a:t>
            </a:r>
            <a:r>
              <a:rPr lang="en-NZ" kern="0" dirty="0" smtClean="0"/>
              <a:t>provides full RF band coverage without any need for tuning.</a:t>
            </a:r>
            <a:endParaRPr lang="en-GB" kern="0" dirty="0" smtClean="0"/>
          </a:p>
          <a:p>
            <a:pPr>
              <a:defRPr/>
            </a:pPr>
            <a:r>
              <a:rPr lang="en-GB" kern="0" dirty="0" smtClean="0"/>
              <a:t>Channel bandwidth options:</a:t>
            </a:r>
          </a:p>
          <a:p>
            <a:pPr marL="381000" lvl="1" indent="-190500">
              <a:buClr>
                <a:srgbClr val="FF4D4D"/>
              </a:buClr>
              <a:buFont typeface="Times" pitchFamily="84" charset="0"/>
              <a:buChar char="•"/>
              <a:defRPr/>
            </a:pPr>
            <a:r>
              <a:rPr lang="en-NZ" kern="0" dirty="0" smtClean="0"/>
              <a:t>12.5 kHz, providing 9.6 kbit/s</a:t>
            </a:r>
            <a:endParaRPr lang="en-GB" kern="0" dirty="0" smtClean="0"/>
          </a:p>
          <a:p>
            <a:pPr marL="381000" lvl="1" indent="-190500">
              <a:spcAft>
                <a:spcPts val="600"/>
              </a:spcAft>
              <a:buClr>
                <a:srgbClr val="FF4D4D"/>
              </a:buClr>
              <a:buFont typeface="Times" pitchFamily="84" charset="0"/>
              <a:buChar char="•"/>
              <a:defRPr/>
            </a:pPr>
            <a:r>
              <a:rPr lang="en-GB" kern="0" dirty="0" smtClean="0"/>
              <a:t>25 kHz, providing 19.2 kbit/s</a:t>
            </a:r>
          </a:p>
          <a:p>
            <a:pPr>
              <a:spcAft>
                <a:spcPts val="600"/>
              </a:spcAft>
              <a:defRPr/>
            </a:pPr>
            <a:r>
              <a:rPr lang="en-NZ" kern="0" dirty="0" smtClean="0"/>
              <a:t>Frequency bands and channel bandwidths require coordination with the frequency regulatory authority in the country of use.</a:t>
            </a:r>
          </a:p>
          <a:p>
            <a:pPr>
              <a:defRPr/>
            </a:pPr>
            <a:r>
              <a:rPr lang="en-GB" kern="0" dirty="0" smtClean="0"/>
              <a:t>4RF provides the ChannelScape planning tool to assess capacity requirements based on SCADA applications.</a:t>
            </a:r>
          </a:p>
          <a:p>
            <a:endParaRPr lang="en-NZ" dirty="0"/>
          </a:p>
        </p:txBody>
      </p:sp>
      <p:graphicFrame>
        <p:nvGraphicFramePr>
          <p:cNvPr id="10" name="Group 3"/>
          <p:cNvGraphicFramePr>
            <a:graphicFrameLocks/>
          </p:cNvGraphicFramePr>
          <p:nvPr>
            <p:extLst>
              <p:ext uri="{D42A27DB-BD31-4B8C-83A1-F6EECF244321}">
                <p14:modId xmlns:p14="http://schemas.microsoft.com/office/powerpoint/2010/main" xmlns="" val="3733801445"/>
              </p:ext>
            </p:extLst>
          </p:nvPr>
        </p:nvGraphicFramePr>
        <p:xfrm>
          <a:off x="5724128" y="1134369"/>
          <a:ext cx="2565648" cy="1476376"/>
        </p:xfrm>
        <a:graphic>
          <a:graphicData uri="http://schemas.openxmlformats.org/drawingml/2006/table">
            <a:tbl>
              <a:tblPr/>
              <a:tblGrid>
                <a:gridCol w="720080"/>
                <a:gridCol w="864096"/>
                <a:gridCol w="981472"/>
              </a:tblGrid>
              <a:tr h="576263">
                <a:tc>
                  <a:txBody>
                    <a:bodyPr/>
                    <a:lstStyle/>
                    <a:p>
                      <a:pPr marL="0" marR="0" lvl="0" indent="0" algn="l" defTabSz="914400" rtl="0" eaLnBrk="1" fontAlgn="base" latinLnBrk="0" hangingPunct="1">
                        <a:lnSpc>
                          <a:spcPct val="130000"/>
                        </a:lnSpc>
                        <a:spcBef>
                          <a:spcPts val="0"/>
                        </a:spcBef>
                        <a:spcAft>
                          <a:spcPct val="0"/>
                        </a:spcAft>
                        <a:buClrTx/>
                        <a:buSzTx/>
                        <a:buFontTx/>
                        <a:buNone/>
                        <a:tabLst/>
                      </a:pPr>
                      <a:endParaRPr kumimoji="0" lang="en-GB" sz="1200" b="0" i="0" u="none" strike="noStrike" cap="none" normalizeH="0" baseline="0" dirty="0" smtClean="0">
                        <a:ln>
                          <a:noFill/>
                        </a:ln>
                        <a:solidFill>
                          <a:schemeClr val="bg1"/>
                        </a:solidFill>
                        <a:effectLst/>
                        <a:latin typeface="Arial" charset="0"/>
                      </a:endParaRPr>
                    </a:p>
                  </a:txBody>
                  <a:tcPr anchor="ctr" horzOverflow="overflow">
                    <a:lnL cap="flat">
                      <a:noFill/>
                    </a:lnL>
                    <a:lnR>
                      <a:noFill/>
                    </a:lnR>
                    <a:lnT cap="flat">
                      <a:noFill/>
                    </a:lnT>
                    <a:lnB>
                      <a:noFill/>
                    </a:lnB>
                    <a:lnTlToBr>
                      <a:noFill/>
                    </a:lnTlToBr>
                    <a:lnBlToTr>
                      <a:noFill/>
                    </a:lnBlToTr>
                    <a:solidFill>
                      <a:srgbClr val="F63E3E"/>
                    </a:solidFill>
                  </a:tcPr>
                </a:tc>
                <a:tc>
                  <a:txBody>
                    <a:bodyPr/>
                    <a:lstStyle/>
                    <a:p>
                      <a:pPr marL="0" marR="0" lvl="0" indent="0" algn="ctr" defTabSz="914400" rtl="0" eaLnBrk="1" fontAlgn="base" latinLnBrk="0" hangingPunct="1">
                        <a:lnSpc>
                          <a:spcPct val="130000"/>
                        </a:lnSpc>
                        <a:spcBef>
                          <a:spcPts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Arial" charset="0"/>
                        </a:rPr>
                        <a:t>12.5 kHz</a:t>
                      </a:r>
                    </a:p>
                  </a:txBody>
                  <a:tcPr anchor="ctr" horzOverflow="overflow">
                    <a:lnL>
                      <a:noFill/>
                    </a:lnL>
                    <a:lnR>
                      <a:noFill/>
                    </a:lnR>
                    <a:lnT cap="flat">
                      <a:noFill/>
                    </a:lnT>
                    <a:lnB>
                      <a:noFill/>
                    </a:lnB>
                    <a:lnTlToBr>
                      <a:noFill/>
                    </a:lnTlToBr>
                    <a:lnBlToTr>
                      <a:noFill/>
                    </a:lnBlToTr>
                    <a:solidFill>
                      <a:srgbClr val="F63E3E"/>
                    </a:solidFill>
                  </a:tcPr>
                </a:tc>
                <a:tc>
                  <a:txBody>
                    <a:bodyPr/>
                    <a:lstStyle/>
                    <a:p>
                      <a:pPr marL="0" marR="0" lvl="0" indent="0" algn="ctr" defTabSz="914400" rtl="0" eaLnBrk="1" fontAlgn="base" latinLnBrk="0" hangingPunct="1">
                        <a:lnSpc>
                          <a:spcPct val="130000"/>
                        </a:lnSpc>
                        <a:spcBef>
                          <a:spcPts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Arial" charset="0"/>
                        </a:rPr>
                        <a:t>25 kHz</a:t>
                      </a:r>
                    </a:p>
                  </a:txBody>
                  <a:tcPr anchor="ctr" horzOverflow="overflow">
                    <a:lnL>
                      <a:noFill/>
                    </a:lnL>
                    <a:lnR>
                      <a:noFill/>
                    </a:lnR>
                    <a:lnT cap="flat">
                      <a:noFill/>
                    </a:lnT>
                    <a:lnB>
                      <a:noFill/>
                    </a:lnB>
                    <a:lnTlToBr>
                      <a:noFill/>
                    </a:lnTlToBr>
                    <a:lnBlToTr>
                      <a:noFill/>
                    </a:lnBlToTr>
                    <a:solidFill>
                      <a:srgbClr val="F63E3E"/>
                    </a:solidFill>
                  </a:tcPr>
                </a:tc>
              </a:tr>
              <a:tr h="450850">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200" b="1" i="0" u="none" strike="noStrike" cap="none" normalizeH="0" baseline="0" dirty="0" smtClean="0">
                          <a:ln>
                            <a:noFill/>
                          </a:ln>
                          <a:solidFill>
                            <a:srgbClr val="414B56"/>
                          </a:solidFill>
                          <a:effectLst/>
                          <a:latin typeface="Arial" charset="0"/>
                        </a:rPr>
                        <a:t>VHF</a:t>
                      </a:r>
                    </a:p>
                  </a:txBody>
                  <a:tcPr anchor="ctr" horzOverflow="overflow">
                    <a:lnL cap="flat">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30000"/>
                        </a:lnSpc>
                        <a:spcBef>
                          <a:spcPct val="20000"/>
                        </a:spcBef>
                        <a:spcAft>
                          <a:spcPct val="0"/>
                        </a:spcAft>
                        <a:buClrTx/>
                        <a:buSzTx/>
                        <a:buFontTx/>
                        <a:buNone/>
                        <a:tabLst/>
                      </a:pPr>
                      <a:r>
                        <a:rPr kumimoji="0" lang="en-GB" sz="1600" b="1" i="0" u="none" strike="noStrike" cap="none" normalizeH="0" baseline="0" dirty="0" smtClean="0">
                          <a:ln>
                            <a:noFill/>
                          </a:ln>
                          <a:solidFill>
                            <a:srgbClr val="F49C00"/>
                          </a:solidFill>
                          <a:effectLst/>
                          <a:latin typeface="Arial Unicode MS" pitchFamily="34" charset="-128"/>
                          <a:ea typeface="Arial Unicode MS" pitchFamily="34" charset="-128"/>
                          <a:cs typeface="Arial Unicode MS" pitchFamily="34" charset="-128"/>
                        </a:rPr>
                        <a:t>✔</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30000"/>
                        </a:lnSpc>
                        <a:spcBef>
                          <a:spcPct val="20000"/>
                        </a:spcBef>
                        <a:spcAft>
                          <a:spcPct val="0"/>
                        </a:spcAft>
                        <a:buClrTx/>
                        <a:buSzTx/>
                        <a:buFontTx/>
                        <a:buNone/>
                        <a:tabLst/>
                      </a:pPr>
                      <a:r>
                        <a:rPr kumimoji="0" lang="en-GB" sz="1600" b="1" i="0" u="none" strike="noStrike" cap="none" normalizeH="0" baseline="0" dirty="0" smtClean="0">
                          <a:ln>
                            <a:noFill/>
                          </a:ln>
                          <a:solidFill>
                            <a:srgbClr val="F49C00"/>
                          </a:solidFill>
                          <a:effectLst/>
                          <a:latin typeface="Arial Unicode MS" pitchFamily="34" charset="-128"/>
                          <a:ea typeface="Arial Unicode MS" pitchFamily="34" charset="-128"/>
                          <a:cs typeface="Arial Unicode MS" pitchFamily="34" charset="-128"/>
                        </a:rPr>
                        <a:t>✔</a:t>
                      </a:r>
                    </a:p>
                  </a:txBody>
                  <a:tcPr anchor="ctr" horzOverflow="overflow">
                    <a:lnL>
                      <a:noFill/>
                    </a:lnL>
                    <a:lnR>
                      <a:noFill/>
                    </a:lnR>
                    <a:lnT>
                      <a:noFill/>
                    </a:lnT>
                    <a:lnB>
                      <a:noFill/>
                    </a:lnB>
                    <a:lnTlToBr>
                      <a:noFill/>
                    </a:lnTlToBr>
                    <a:lnBlToTr>
                      <a:noFill/>
                    </a:lnBlToTr>
                    <a:solidFill>
                      <a:schemeClr val="bg1"/>
                    </a:solidFill>
                  </a:tcPr>
                </a:tc>
              </a:tr>
              <a:tr h="449263">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200" b="1" i="0" u="none" strike="noStrike" cap="none" normalizeH="0" baseline="0" dirty="0" smtClean="0">
                          <a:ln>
                            <a:noFill/>
                          </a:ln>
                          <a:solidFill>
                            <a:srgbClr val="414B56"/>
                          </a:solidFill>
                          <a:effectLst/>
                          <a:latin typeface="Arial" charset="0"/>
                        </a:rPr>
                        <a:t>UHF</a:t>
                      </a:r>
                    </a:p>
                  </a:txBody>
                  <a:tcPr anchor="ctr" horzOverflow="overflow">
                    <a:lnL cap="flat">
                      <a:noFill/>
                    </a:lnL>
                    <a:lnR>
                      <a:noFill/>
                    </a:lnR>
                    <a:lnT>
                      <a:noFill/>
                    </a:lnT>
                    <a:lnB>
                      <a:noFill/>
                    </a:lnB>
                    <a:lnTlToBr>
                      <a:noFill/>
                    </a:lnTlToBr>
                    <a:lnBlToTr>
                      <a:noFill/>
                    </a:lnBlToTr>
                    <a:solidFill>
                      <a:srgbClr val="E9E9E9"/>
                    </a:solidFill>
                  </a:tcPr>
                </a:tc>
                <a:tc>
                  <a:txBody>
                    <a:bodyPr/>
                    <a:lstStyle/>
                    <a:p>
                      <a:pPr marL="0" marR="0" lvl="0" indent="0" algn="ctr" defTabSz="914400" rtl="0" eaLnBrk="1" fontAlgn="base" latinLnBrk="0" hangingPunct="1">
                        <a:lnSpc>
                          <a:spcPct val="130000"/>
                        </a:lnSpc>
                        <a:spcBef>
                          <a:spcPct val="20000"/>
                        </a:spcBef>
                        <a:spcAft>
                          <a:spcPct val="0"/>
                        </a:spcAft>
                        <a:buClrTx/>
                        <a:buSzTx/>
                        <a:buFontTx/>
                        <a:buNone/>
                        <a:tabLst/>
                      </a:pPr>
                      <a:r>
                        <a:rPr kumimoji="0" lang="en-GB" sz="1600" b="1" i="0" u="none" strike="noStrike" cap="none" normalizeH="0" baseline="0" dirty="0" smtClean="0">
                          <a:ln>
                            <a:noFill/>
                          </a:ln>
                          <a:solidFill>
                            <a:srgbClr val="F49C00"/>
                          </a:solidFill>
                          <a:effectLst/>
                          <a:latin typeface="Arial Unicode MS" pitchFamily="34" charset="-128"/>
                          <a:ea typeface="Arial Unicode MS" pitchFamily="34" charset="-128"/>
                          <a:cs typeface="Arial Unicode MS" pitchFamily="34" charset="-128"/>
                        </a:rPr>
                        <a:t>✔</a:t>
                      </a:r>
                    </a:p>
                  </a:txBody>
                  <a:tcPr anchor="ctr" horzOverflow="overflow">
                    <a:lnL>
                      <a:noFill/>
                    </a:lnL>
                    <a:lnR>
                      <a:noFill/>
                    </a:lnR>
                    <a:lnT>
                      <a:noFill/>
                    </a:lnT>
                    <a:lnB>
                      <a:noFill/>
                    </a:lnB>
                    <a:lnTlToBr>
                      <a:noFill/>
                    </a:lnTlToBr>
                    <a:lnBlToTr>
                      <a:noFill/>
                    </a:lnBlToTr>
                    <a:solidFill>
                      <a:srgbClr val="E9E9E9"/>
                    </a:solidFill>
                  </a:tcPr>
                </a:tc>
                <a:tc>
                  <a:txBody>
                    <a:bodyPr/>
                    <a:lstStyle/>
                    <a:p>
                      <a:pPr marL="0" marR="0" lvl="0" indent="0" algn="ctr" defTabSz="914400" rtl="0" eaLnBrk="1" fontAlgn="base" latinLnBrk="0" hangingPunct="1">
                        <a:lnSpc>
                          <a:spcPct val="130000"/>
                        </a:lnSpc>
                        <a:spcBef>
                          <a:spcPct val="20000"/>
                        </a:spcBef>
                        <a:spcAft>
                          <a:spcPct val="0"/>
                        </a:spcAft>
                        <a:buClrTx/>
                        <a:buSzTx/>
                        <a:buFontTx/>
                        <a:buNone/>
                        <a:tabLst/>
                      </a:pPr>
                      <a:r>
                        <a:rPr kumimoji="0" lang="en-GB" sz="1600" b="1" i="0" u="none" strike="noStrike" cap="none" normalizeH="0" baseline="0" dirty="0" smtClean="0">
                          <a:ln>
                            <a:noFill/>
                          </a:ln>
                          <a:solidFill>
                            <a:srgbClr val="F49C00"/>
                          </a:solidFill>
                          <a:effectLst/>
                          <a:latin typeface="Arial Unicode MS" pitchFamily="34" charset="-128"/>
                          <a:ea typeface="Arial Unicode MS" pitchFamily="34" charset="-128"/>
                          <a:cs typeface="Arial Unicode MS" pitchFamily="34" charset="-128"/>
                        </a:rPr>
                        <a:t>✔</a:t>
                      </a:r>
                    </a:p>
                  </a:txBody>
                  <a:tcPr anchor="ctr" horzOverflow="overflow">
                    <a:lnL>
                      <a:noFill/>
                    </a:lnL>
                    <a:lnR>
                      <a:noFill/>
                    </a:lnR>
                    <a:lnT>
                      <a:noFill/>
                    </a:lnT>
                    <a:lnB>
                      <a:noFill/>
                    </a:lnB>
                    <a:lnTlToBr>
                      <a:noFill/>
                    </a:lnTlToBr>
                    <a:lnBlToTr>
                      <a:noFill/>
                    </a:lnBlToTr>
                    <a:solidFill>
                      <a:srgbClr val="E9E9E9"/>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Autofit/>
          </a:bodyPr>
          <a:lstStyle/>
          <a:p>
            <a:r>
              <a:rPr lang="en-NZ" dirty="0" smtClean="0"/>
              <a:t>Option: dual antenna port</a:t>
            </a:r>
          </a:p>
        </p:txBody>
      </p:sp>
      <p:sp>
        <p:nvSpPr>
          <p:cNvPr id="7" name="Text Placeholder 6"/>
          <p:cNvSpPr>
            <a:spLocks noGrp="1"/>
          </p:cNvSpPr>
          <p:nvPr>
            <p:ph type="body" sz="quarter" idx="13"/>
          </p:nvPr>
        </p:nvSpPr>
        <p:spPr>
          <a:xfrm>
            <a:off x="381600" y="3890865"/>
            <a:ext cx="8048052" cy="2181341"/>
          </a:xfrm>
        </p:spPr>
        <p:txBody>
          <a:bodyPr>
            <a:normAutofit lnSpcReduction="10000"/>
          </a:bodyPr>
          <a:lstStyle/>
          <a:p>
            <a:r>
              <a:rPr lang="en-NZ" kern="0" dirty="0" smtClean="0"/>
              <a:t>At many of today’s crowded base station sites, shared with broadcast and LMR transmitters, signal levels are so strong and so closely spaced that additional filtering is needed. While the RF performance of the </a:t>
            </a:r>
            <a:r>
              <a:rPr lang="en-NZ" kern="0" dirty="0" err="1" smtClean="0"/>
              <a:t>Aprisa</a:t>
            </a:r>
            <a:r>
              <a:rPr lang="en-NZ" kern="0" dirty="0" smtClean="0"/>
              <a:t> SR mitigates overload and </a:t>
            </a:r>
            <a:r>
              <a:rPr lang="en-NZ" kern="0" dirty="0" err="1" smtClean="0"/>
              <a:t>intermodulation</a:t>
            </a:r>
            <a:r>
              <a:rPr lang="en-NZ" kern="0" dirty="0" smtClean="0"/>
              <a:t>, a dual port antenna option is available for the worse cases. The dual antenna port option provides separate transmit and receive antenna connections, to support the fitting of external duplexers or filters. While most often used at busy base station sites, repeaters and remote stations can also use this functionality if required.</a:t>
            </a:r>
          </a:p>
          <a:p>
            <a:endParaRPr lang="en-NZ" dirty="0"/>
          </a:p>
        </p:txBody>
      </p:sp>
      <p:pic>
        <p:nvPicPr>
          <p:cNvPr id="39939" name="Picture 2"/>
          <p:cNvPicPr>
            <a:picLocks noChangeAspect="1" noChangeArrowheads="1"/>
          </p:cNvPicPr>
          <p:nvPr/>
        </p:nvPicPr>
        <p:blipFill>
          <a:blip r:embed="rId3" cstate="screen"/>
          <a:srcRect/>
          <a:stretch>
            <a:fillRect/>
          </a:stretch>
        </p:blipFill>
        <p:spPr bwMode="gray">
          <a:xfrm>
            <a:off x="333375" y="1528763"/>
            <a:ext cx="8172450" cy="1947862"/>
          </a:xfrm>
          <a:prstGeom prst="rect">
            <a:avLst/>
          </a:prstGeom>
          <a:noFill/>
          <a:ln w="9525" algn="ctr">
            <a:noFill/>
            <a:miter lim="800000"/>
            <a:headEnd/>
            <a:tailEnd/>
          </a:ln>
        </p:spPr>
      </p:pic>
      <p:pic>
        <p:nvPicPr>
          <p:cNvPr id="39941" name="Picture 7" descr="smart-swoosh"/>
          <p:cNvPicPr>
            <a:picLocks noChangeAspect="1" noChangeArrowheads="1"/>
          </p:cNvPicPr>
          <p:nvPr/>
        </p:nvPicPr>
        <p:blipFill>
          <a:blip r:embed="rId4" cstate="screen"/>
          <a:srcRect/>
          <a:stretch>
            <a:fillRect/>
          </a:stretch>
        </p:blipFill>
        <p:spPr bwMode="auto">
          <a:xfrm>
            <a:off x="5295900" y="1987550"/>
            <a:ext cx="3286125" cy="124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dirty="0" smtClean="0"/>
              <a:t>Option: duplexers for the dual antenna port option</a:t>
            </a:r>
            <a:endParaRPr lang="en-NZ" dirty="0"/>
          </a:p>
        </p:txBody>
      </p:sp>
      <p:sp>
        <p:nvSpPr>
          <p:cNvPr id="11" name="Text Placeholder 10"/>
          <p:cNvSpPr>
            <a:spLocks noGrp="1"/>
          </p:cNvSpPr>
          <p:nvPr>
            <p:ph type="body" sz="quarter" idx="13"/>
          </p:nvPr>
        </p:nvSpPr>
        <p:spPr>
          <a:xfrm>
            <a:off x="381600" y="3489649"/>
            <a:ext cx="8071935" cy="2817845"/>
          </a:xfrm>
        </p:spPr>
        <p:txBody>
          <a:bodyPr/>
          <a:lstStyle/>
          <a:p>
            <a:r>
              <a:rPr lang="en-NZ" kern="0" dirty="0" smtClean="0"/>
              <a:t>4RF can provide the duplexers required for the dual antenna option. </a:t>
            </a:r>
            <a:r>
              <a:rPr lang="en-NZ" dirty="0" smtClean="0"/>
              <a:t>These external filters are often required at base station sites or remote sites that are shared with other services, depending on antenna placement and separation between services. The duplexer option provides separate transmit and receive filters connected to a common antenna port.</a:t>
            </a:r>
          </a:p>
          <a:p>
            <a:endParaRPr lang="en-GB" kern="0" dirty="0" smtClean="0"/>
          </a:p>
          <a:p>
            <a:endParaRPr lang="en-NZ" dirty="0"/>
          </a:p>
        </p:txBody>
      </p:sp>
      <p:pic>
        <p:nvPicPr>
          <p:cNvPr id="6" name="Picture 5"/>
          <p:cNvPicPr/>
          <p:nvPr/>
        </p:nvPicPr>
        <p:blipFill>
          <a:blip r:embed="rId3" cstate="print"/>
          <a:stretch>
            <a:fillRect/>
          </a:stretch>
        </p:blipFill>
        <p:spPr>
          <a:xfrm>
            <a:off x="388800" y="1107741"/>
            <a:ext cx="2880000" cy="2028963"/>
          </a:xfrm>
          <a:prstGeom prst="rect">
            <a:avLst/>
          </a:prstGeom>
        </p:spPr>
      </p:pic>
      <p:pic>
        <p:nvPicPr>
          <p:cNvPr id="7" name="Picture 6"/>
          <p:cNvPicPr/>
          <p:nvPr/>
        </p:nvPicPr>
        <p:blipFill>
          <a:blip r:embed="rId4" cstate="print"/>
          <a:stretch>
            <a:fillRect/>
          </a:stretch>
        </p:blipFill>
        <p:spPr>
          <a:xfrm>
            <a:off x="3201485" y="1133179"/>
            <a:ext cx="2546172" cy="1955254"/>
          </a:xfrm>
          <a:prstGeom prst="rect">
            <a:avLst/>
          </a:prstGeom>
        </p:spPr>
      </p:pic>
      <p:pic>
        <p:nvPicPr>
          <p:cNvPr id="8" name="Picture 7"/>
          <p:cNvPicPr/>
          <p:nvPr/>
        </p:nvPicPr>
        <p:blipFill>
          <a:blip r:embed="rId5" cstate="print"/>
          <a:srcRect b="4944"/>
          <a:stretch>
            <a:fillRect/>
          </a:stretch>
        </p:blipFill>
        <p:spPr>
          <a:xfrm>
            <a:off x="5788338" y="1144116"/>
            <a:ext cx="2691310" cy="1916325"/>
          </a:xfrm>
          <a:prstGeom prst="roundRect">
            <a:avLst>
              <a:gd name="adj" fmla="val 6022"/>
            </a:avLst>
          </a:prstGeom>
          <a:effectLst>
            <a:softEdge rad="127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Autofit/>
          </a:bodyPr>
          <a:lstStyle/>
          <a:p>
            <a:r>
              <a:rPr lang="en-NZ" dirty="0" smtClean="0"/>
              <a:t>Option: redundant solution</a:t>
            </a:r>
          </a:p>
        </p:txBody>
      </p:sp>
      <p:pic>
        <p:nvPicPr>
          <p:cNvPr id="5" name="Picture 4" descr="Aprisa SR Protected Station Top View NC.png"/>
          <p:cNvPicPr/>
          <p:nvPr/>
        </p:nvPicPr>
        <p:blipFill>
          <a:blip r:embed="rId3" cstate="print"/>
          <a:stretch>
            <a:fillRect/>
          </a:stretch>
        </p:blipFill>
        <p:spPr>
          <a:xfrm>
            <a:off x="1311587" y="4105944"/>
            <a:ext cx="6120765" cy="1833245"/>
          </a:xfrm>
          <a:prstGeom prst="rect">
            <a:avLst/>
          </a:prstGeom>
        </p:spPr>
      </p:pic>
      <p:sp>
        <p:nvSpPr>
          <p:cNvPr id="8" name="Text Placeholder 4"/>
          <p:cNvSpPr txBox="1">
            <a:spLocks/>
          </p:cNvSpPr>
          <p:nvPr/>
        </p:nvSpPr>
        <p:spPr>
          <a:xfrm>
            <a:off x="381600" y="1144801"/>
            <a:ext cx="8230556" cy="5181354"/>
          </a:xfrm>
          <a:prstGeom prst="rect">
            <a:avLst/>
          </a:prstGeom>
        </p:spPr>
        <p:txBody>
          <a:bodyPr vert="horz" lIns="91440" tIns="45720" rIns="91440" bIns="45720" rtlCol="0">
            <a:normAutofit/>
          </a:bodyPr>
          <a:lstStyle/>
          <a:p>
            <a:pPr marL="0" marR="0" lvl="0" indent="0" algn="l" defTabSz="914400" rtl="0" eaLnBrk="1" fontAlgn="auto" latinLnBrk="0" hangingPunct="1">
              <a:lnSpc>
                <a:spcPct val="130000"/>
              </a:lnSpc>
              <a:spcBef>
                <a:spcPct val="20000"/>
              </a:spcBef>
              <a:spcAft>
                <a:spcPts val="0"/>
              </a:spcAft>
              <a:buClrTx/>
              <a:buSzTx/>
              <a:buFont typeface="Arial" pitchFamily="34" charset="0"/>
              <a:buNone/>
              <a:tabLst/>
              <a:defRPr/>
            </a:pPr>
            <a:r>
              <a:rPr kumimoji="0" lang="en-GB" sz="1600" b="0" i="0" u="none" strike="noStrike" kern="0" cap="none" spc="0" normalizeH="0" baseline="0" noProof="0" dirty="0" smtClean="0">
                <a:ln>
                  <a:noFill/>
                </a:ln>
                <a:solidFill>
                  <a:srgbClr val="414B56"/>
                </a:solidFill>
                <a:effectLst/>
                <a:uLnTx/>
                <a:uFillTx/>
                <a:latin typeface="Arial" pitchFamily="34" charset="0"/>
                <a:ea typeface="+mn-ea"/>
                <a:cs typeface="Arial" pitchFamily="34" charset="0"/>
              </a:rPr>
              <a:t>The Aprisa SR Protected Station comprises two standard radios and a Protection</a:t>
            </a:r>
            <a:r>
              <a:rPr kumimoji="0" lang="en-GB" sz="1600" b="0" i="0" u="none" strike="noStrike" kern="0" cap="none" spc="0" normalizeH="0" noProof="0" dirty="0" smtClean="0">
                <a:ln>
                  <a:noFill/>
                </a:ln>
                <a:solidFill>
                  <a:srgbClr val="414B56"/>
                </a:solidFill>
                <a:effectLst/>
                <a:uLnTx/>
                <a:uFillTx/>
                <a:latin typeface="Arial" pitchFamily="34" charset="0"/>
                <a:ea typeface="+mn-ea"/>
                <a:cs typeface="Arial" pitchFamily="34" charset="0"/>
              </a:rPr>
              <a:t> Switch</a:t>
            </a:r>
            <a:r>
              <a:rPr kumimoji="0" lang="en-GB" sz="1600" b="0" i="0" u="none" strike="noStrike" kern="0" cap="none" spc="0" normalizeH="0" baseline="0" noProof="0" dirty="0" smtClean="0">
                <a:ln>
                  <a:noFill/>
                </a:ln>
                <a:solidFill>
                  <a:srgbClr val="414B56"/>
                </a:solidFill>
                <a:effectLst/>
                <a:uLnTx/>
                <a:uFillTx/>
                <a:latin typeface="Arial" pitchFamily="34" charset="0"/>
                <a:ea typeface="+mn-ea"/>
                <a:cs typeface="Arial" pitchFamily="34" charset="0"/>
              </a:rPr>
              <a:t>:</a:t>
            </a:r>
          </a:p>
          <a:p>
            <a:pPr marL="381000" lvl="1" indent="-190500">
              <a:lnSpc>
                <a:spcPct val="130000"/>
              </a:lnSpc>
              <a:spcBef>
                <a:spcPct val="20000"/>
              </a:spcBef>
              <a:buClr>
                <a:srgbClr val="FF4D4D"/>
              </a:buClr>
              <a:buFont typeface="Times" pitchFamily="84" charset="0"/>
              <a:buChar char="•"/>
              <a:defRPr/>
            </a:pPr>
            <a:r>
              <a:rPr lang="en-NZ" sz="1600" kern="0" dirty="0" smtClean="0">
                <a:solidFill>
                  <a:srgbClr val="414B56"/>
                </a:solidFill>
                <a:latin typeface="Arial" pitchFamily="34" charset="0"/>
                <a:cs typeface="Arial" pitchFamily="34" charset="0"/>
              </a:rPr>
              <a:t>Full radio and user interface protection when configured as a base station – repeater and remote station configuration is available in Q312</a:t>
            </a:r>
          </a:p>
          <a:p>
            <a:pPr marL="381000" lvl="1" indent="-190500">
              <a:lnSpc>
                <a:spcPct val="130000"/>
              </a:lnSpc>
              <a:spcBef>
                <a:spcPct val="20000"/>
              </a:spcBef>
              <a:buClr>
                <a:srgbClr val="FF4D4D"/>
              </a:buClr>
              <a:buFont typeface="Times" pitchFamily="84" charset="0"/>
              <a:buChar char="•"/>
              <a:defRPr/>
            </a:pPr>
            <a:r>
              <a:rPr lang="en-NZ" sz="1600" kern="0" dirty="0" smtClean="0">
                <a:solidFill>
                  <a:srgbClr val="414B56"/>
                </a:solidFill>
                <a:latin typeface="Arial" pitchFamily="34" charset="0"/>
                <a:cs typeface="Arial" pitchFamily="34" charset="0"/>
              </a:rPr>
              <a:t>RF and interface ports are switched to the standby radio if there is a failure in the active radio</a:t>
            </a:r>
          </a:p>
          <a:p>
            <a:pPr marL="381000" lvl="1" indent="-190500">
              <a:lnSpc>
                <a:spcPct val="130000"/>
              </a:lnSpc>
              <a:spcBef>
                <a:spcPct val="20000"/>
              </a:spcBef>
              <a:buClr>
                <a:srgbClr val="FF4D4D"/>
              </a:buClr>
              <a:buFont typeface="Times" pitchFamily="84" charset="0"/>
              <a:buChar char="•"/>
              <a:defRPr/>
            </a:pPr>
            <a:r>
              <a:rPr lang="en-NZ" sz="1600" kern="0" dirty="0" smtClean="0">
                <a:solidFill>
                  <a:srgbClr val="414B56"/>
                </a:solidFill>
                <a:latin typeface="Arial" pitchFamily="34" charset="0"/>
                <a:cs typeface="Arial" pitchFamily="34" charset="0"/>
              </a:rPr>
              <a:t>Two DC power connections support redundant power supplies</a:t>
            </a:r>
          </a:p>
          <a:p>
            <a:pPr marL="381000" lvl="1" indent="-190500">
              <a:lnSpc>
                <a:spcPct val="130000"/>
              </a:lnSpc>
              <a:spcBef>
                <a:spcPct val="20000"/>
              </a:spcBef>
              <a:buClr>
                <a:srgbClr val="FF4D4D"/>
              </a:buClr>
              <a:buFont typeface="Times" pitchFamily="84" charset="0"/>
              <a:buChar char="•"/>
              <a:defRPr/>
            </a:pPr>
            <a:r>
              <a:rPr lang="en-NZ" sz="1600" kern="0" dirty="0" smtClean="0">
                <a:solidFill>
                  <a:srgbClr val="414B56"/>
                </a:solidFill>
                <a:latin typeface="Arial" pitchFamily="34" charset="0"/>
                <a:cs typeface="Arial" pitchFamily="34" charset="0"/>
              </a:rPr>
              <a:t>Available in all Aprisa SR frequency bands and channel sizes for both single and dual antenna port options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dirty="0" smtClean="0"/>
              <a:t>Aprisa SR Protected Station operation and configuration</a:t>
            </a:r>
            <a:endParaRPr lang="en-NZ" dirty="0"/>
          </a:p>
        </p:txBody>
      </p:sp>
      <p:sp>
        <p:nvSpPr>
          <p:cNvPr id="4" name="Text Placeholder 4"/>
          <p:cNvSpPr txBox="1">
            <a:spLocks/>
          </p:cNvSpPr>
          <p:nvPr/>
        </p:nvSpPr>
        <p:spPr>
          <a:xfrm>
            <a:off x="381599" y="1144801"/>
            <a:ext cx="5981879" cy="5181354"/>
          </a:xfrm>
          <a:prstGeom prst="rect">
            <a:avLst/>
          </a:prstGeom>
        </p:spPr>
        <p:txBody>
          <a:bodyPr vert="horz" lIns="91440" tIns="45720" rIns="91440" bIns="45720" rtlCol="0">
            <a:normAutofit lnSpcReduction="10000"/>
          </a:bodyPr>
          <a:lstStyle/>
          <a:p>
            <a:pPr marL="0" marR="0" lvl="0" indent="0" algn="l" defTabSz="914400" rtl="0" eaLnBrk="1" fontAlgn="auto" latinLnBrk="0" hangingPunct="1">
              <a:lnSpc>
                <a:spcPct val="130000"/>
              </a:lnSpc>
              <a:spcBef>
                <a:spcPct val="20000"/>
              </a:spcBef>
              <a:spcAft>
                <a:spcPts val="0"/>
              </a:spcAft>
              <a:buClrTx/>
              <a:buSzTx/>
              <a:buFont typeface="Arial" pitchFamily="34" charset="0"/>
              <a:buNone/>
              <a:tabLst/>
              <a:defRPr/>
            </a:pPr>
            <a:r>
              <a:rPr kumimoji="0" lang="en-GB" sz="1600" b="0" i="0" u="none" strike="noStrike" kern="0" cap="none" spc="0" normalizeH="0" baseline="0" noProof="0" dirty="0" smtClean="0">
                <a:ln>
                  <a:noFill/>
                </a:ln>
                <a:solidFill>
                  <a:srgbClr val="414B56"/>
                </a:solidFill>
                <a:effectLst/>
                <a:uLnTx/>
                <a:uFillTx/>
                <a:latin typeface="Arial" pitchFamily="34" charset="0"/>
                <a:ea typeface="+mn-ea"/>
                <a:cs typeface="Arial" pitchFamily="34" charset="0"/>
              </a:rPr>
              <a:t>The Aprisa SR Protected Station will switch from the active to the standby radio:</a:t>
            </a:r>
          </a:p>
          <a:p>
            <a:pPr marL="381000" lvl="1" indent="-190500">
              <a:lnSpc>
                <a:spcPct val="130000"/>
              </a:lnSpc>
              <a:spcBef>
                <a:spcPct val="20000"/>
              </a:spcBef>
              <a:buClr>
                <a:srgbClr val="FF4D4D"/>
              </a:buClr>
              <a:buFont typeface="Times" pitchFamily="84" charset="0"/>
              <a:buChar char="•"/>
              <a:defRPr/>
            </a:pPr>
            <a:r>
              <a:rPr lang="en-NZ" sz="1600" kern="0" dirty="0" smtClean="0">
                <a:solidFill>
                  <a:srgbClr val="414B56"/>
                </a:solidFill>
                <a:latin typeface="Arial" pitchFamily="34" charset="0"/>
                <a:cs typeface="Arial" pitchFamily="34" charset="0"/>
              </a:rPr>
              <a:t>When any of the configurable alarm events occur</a:t>
            </a:r>
          </a:p>
          <a:p>
            <a:pPr marL="381000" lvl="1" indent="-190500">
              <a:lnSpc>
                <a:spcPct val="130000"/>
              </a:lnSpc>
              <a:spcBef>
                <a:spcPct val="20000"/>
              </a:spcBef>
              <a:spcAft>
                <a:spcPts val="600"/>
              </a:spcAft>
              <a:buClr>
                <a:srgbClr val="FF4D4D"/>
              </a:buClr>
              <a:buFont typeface="Times" pitchFamily="84" charset="0"/>
              <a:buChar char="•"/>
              <a:defRPr/>
            </a:pPr>
            <a:r>
              <a:rPr lang="en-NZ" sz="1600" kern="0" dirty="0" smtClean="0">
                <a:solidFill>
                  <a:srgbClr val="414B56"/>
                </a:solidFill>
                <a:latin typeface="Arial" pitchFamily="34" charset="0"/>
                <a:cs typeface="Arial" pitchFamily="34" charset="0"/>
              </a:rPr>
              <a:t>If there is a loss of ‘keep alive’ signal from the active unit</a:t>
            </a:r>
          </a:p>
          <a:p>
            <a:pPr lvl="0">
              <a:lnSpc>
                <a:spcPct val="130000"/>
              </a:lnSpc>
              <a:spcBef>
                <a:spcPct val="20000"/>
              </a:spcBef>
              <a:defRPr/>
            </a:pPr>
            <a:r>
              <a:rPr lang="en-GB" sz="1600" kern="0" dirty="0" smtClean="0">
                <a:solidFill>
                  <a:srgbClr val="414B56"/>
                </a:solidFill>
                <a:latin typeface="Arial" pitchFamily="34" charset="0"/>
                <a:cs typeface="Arial" pitchFamily="34" charset="0"/>
              </a:rPr>
              <a:t>SuperVisor is used to configure the Protected Station options:</a:t>
            </a:r>
            <a:endParaRPr lang="en-NZ" sz="1600" kern="0" dirty="0" smtClean="0">
              <a:solidFill>
                <a:srgbClr val="414B56"/>
              </a:solidFill>
              <a:latin typeface="Arial" pitchFamily="34" charset="0"/>
              <a:cs typeface="Arial" pitchFamily="34" charset="0"/>
            </a:endParaRPr>
          </a:p>
          <a:p>
            <a:pPr marL="381000" lvl="1" indent="-190500">
              <a:lnSpc>
                <a:spcPct val="130000"/>
              </a:lnSpc>
              <a:spcBef>
                <a:spcPct val="20000"/>
              </a:spcBef>
              <a:buClr>
                <a:srgbClr val="FF4D4D"/>
              </a:buClr>
              <a:buFont typeface="Times" pitchFamily="84" charset="0"/>
              <a:buChar char="•"/>
              <a:defRPr/>
            </a:pPr>
            <a:r>
              <a:rPr lang="en-NZ" sz="1600" kern="0" dirty="0" smtClean="0">
                <a:solidFill>
                  <a:srgbClr val="414B56"/>
                </a:solidFill>
                <a:latin typeface="Arial" pitchFamily="34" charset="0"/>
                <a:cs typeface="Arial" pitchFamily="34" charset="0"/>
              </a:rPr>
              <a:t>It is possible to customise which alarm events will trigger the switchover</a:t>
            </a:r>
          </a:p>
          <a:p>
            <a:pPr marL="381000" lvl="1" indent="-190500">
              <a:lnSpc>
                <a:spcPct val="130000"/>
              </a:lnSpc>
              <a:spcBef>
                <a:spcPct val="20000"/>
              </a:spcBef>
              <a:spcAft>
                <a:spcPts val="600"/>
              </a:spcAft>
              <a:buClr>
                <a:srgbClr val="FF4D4D"/>
              </a:buClr>
              <a:buFont typeface="Times" pitchFamily="84" charset="0"/>
              <a:buChar char="•"/>
              <a:defRPr/>
            </a:pPr>
            <a:r>
              <a:rPr lang="en-NZ" sz="1600" kern="0" dirty="0" smtClean="0">
                <a:solidFill>
                  <a:srgbClr val="414B56"/>
                </a:solidFill>
                <a:latin typeface="Arial" pitchFamily="34" charset="0"/>
                <a:cs typeface="Arial" pitchFamily="34" charset="0"/>
              </a:rPr>
              <a:t>It is also possible to create blocking criteria that select which alarms prevent the switchover if present in the standby radio</a:t>
            </a:r>
          </a:p>
          <a:p>
            <a:pPr lvl="0">
              <a:lnSpc>
                <a:spcPct val="130000"/>
              </a:lnSpc>
              <a:spcBef>
                <a:spcPct val="20000"/>
              </a:spcBef>
              <a:defRPr/>
            </a:pPr>
            <a:r>
              <a:rPr lang="en-GB" sz="1600" kern="0" dirty="0" smtClean="0">
                <a:solidFill>
                  <a:srgbClr val="414B56"/>
                </a:solidFill>
                <a:latin typeface="Arial" pitchFamily="34" charset="0"/>
                <a:cs typeface="Arial" pitchFamily="34" charset="0"/>
              </a:rPr>
              <a:t>Other Protection Station functionality includes:</a:t>
            </a:r>
            <a:endParaRPr lang="en-NZ" sz="1600" kern="0" dirty="0" smtClean="0">
              <a:solidFill>
                <a:srgbClr val="414B56"/>
              </a:solidFill>
              <a:latin typeface="Arial" pitchFamily="34" charset="0"/>
              <a:cs typeface="Arial" pitchFamily="34" charset="0"/>
            </a:endParaRPr>
          </a:p>
          <a:p>
            <a:pPr marL="381000" lvl="1" indent="-190500">
              <a:lnSpc>
                <a:spcPct val="130000"/>
              </a:lnSpc>
              <a:spcBef>
                <a:spcPct val="20000"/>
              </a:spcBef>
              <a:buClr>
                <a:srgbClr val="FF4D4D"/>
              </a:buClr>
              <a:buFont typeface="Times" pitchFamily="84" charset="0"/>
              <a:buChar char="•"/>
              <a:defRPr/>
            </a:pPr>
            <a:r>
              <a:rPr lang="en-NZ" sz="1600" kern="0" dirty="0" smtClean="0">
                <a:solidFill>
                  <a:srgbClr val="414B56"/>
                </a:solidFill>
                <a:latin typeface="Arial" pitchFamily="34" charset="0"/>
                <a:cs typeface="Arial" pitchFamily="34" charset="0"/>
              </a:rPr>
              <a:t>Switch over will not occur if there is a power failure or an active alarm event is detected on the standby unit</a:t>
            </a:r>
          </a:p>
          <a:p>
            <a:pPr marL="381000" lvl="1" indent="-190500">
              <a:lnSpc>
                <a:spcPct val="130000"/>
              </a:lnSpc>
              <a:spcBef>
                <a:spcPct val="20000"/>
              </a:spcBef>
              <a:buClr>
                <a:srgbClr val="FF4D4D"/>
              </a:buClr>
              <a:buFont typeface="Times" pitchFamily="84" charset="0"/>
              <a:buChar char="•"/>
              <a:defRPr/>
            </a:pPr>
            <a:r>
              <a:rPr lang="en-NZ" sz="1600" kern="0" dirty="0" smtClean="0">
                <a:solidFill>
                  <a:srgbClr val="414B56"/>
                </a:solidFill>
                <a:latin typeface="Arial" pitchFamily="34" charset="0"/>
                <a:cs typeface="Arial" pitchFamily="34" charset="0"/>
              </a:rPr>
              <a:t>To prevent protection switch oscillation a switchover will not occur until 20 seconds after the previous switchover</a:t>
            </a:r>
          </a:p>
        </p:txBody>
      </p:sp>
      <p:graphicFrame>
        <p:nvGraphicFramePr>
          <p:cNvPr id="8" name="Group 41"/>
          <p:cNvGraphicFramePr>
            <a:graphicFrameLocks/>
          </p:cNvGraphicFramePr>
          <p:nvPr/>
        </p:nvGraphicFramePr>
        <p:xfrm>
          <a:off x="6447449" y="1161210"/>
          <a:ext cx="2164703" cy="5181600"/>
        </p:xfrm>
        <a:graphic>
          <a:graphicData uri="http://schemas.openxmlformats.org/drawingml/2006/table">
            <a:tbl>
              <a:tblPr firstRow="1"/>
              <a:tblGrid>
                <a:gridCol w="2164703"/>
              </a:tblGrid>
              <a:tr h="247984">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GB" sz="1100" b="0" i="0" u="none" strike="noStrike" cap="none" normalizeH="0" baseline="0" dirty="0" smtClean="0">
                          <a:ln>
                            <a:noFill/>
                          </a:ln>
                          <a:solidFill>
                            <a:schemeClr val="bg1"/>
                          </a:solidFill>
                          <a:effectLst/>
                          <a:latin typeface="Arial" charset="0"/>
                        </a:rPr>
                        <a:t>Customisable trigger alarms</a:t>
                      </a:r>
                    </a:p>
                  </a:txBody>
                  <a:tcPr anchor="ctr" horzOverflow="overflow">
                    <a:lnL>
                      <a:noFill/>
                    </a:lnL>
                    <a:lnR>
                      <a:noFill/>
                    </a:lnR>
                    <a:lnT w="12700" cap="flat" cmpd="sng" algn="ctr">
                      <a:noFill/>
                      <a:prstDash val="solid"/>
                      <a:round/>
                      <a:headEnd type="none" w="med" len="med"/>
                      <a:tailEnd type="none" w="med" len="med"/>
                    </a:lnT>
                    <a:lnB>
                      <a:noFill/>
                    </a:lnB>
                    <a:lnTlToBr>
                      <a:noFill/>
                    </a:lnTlToBr>
                    <a:lnBlToTr>
                      <a:noFill/>
                    </a:lnBlToTr>
                    <a:solidFill>
                      <a:srgbClr val="F63E3E"/>
                    </a:solidFill>
                  </a:tcPr>
                </a:tc>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GB" sz="1100" b="0" i="0" u="none" strike="noStrike" cap="none" normalizeH="0" baseline="0" dirty="0" smtClean="0">
                          <a:ln>
                            <a:noFill/>
                          </a:ln>
                          <a:solidFill>
                            <a:srgbClr val="414B56"/>
                          </a:solidFill>
                          <a:effectLst/>
                          <a:latin typeface="Arial" charset="0"/>
                        </a:rPr>
                        <a:t>PA current</a:t>
                      </a:r>
                    </a:p>
                  </a:txBody>
                  <a:tcPr anchor="ctr" horzOverflow="overflow">
                    <a:lnL>
                      <a:noFill/>
                    </a:lnL>
                    <a:lnR>
                      <a:noFill/>
                    </a:lnR>
                    <a:lnT>
                      <a:noFill/>
                    </a:lnT>
                    <a:lnB>
                      <a:noFill/>
                    </a:lnB>
                    <a:lnTlToBr>
                      <a:noFill/>
                    </a:lnTlToBr>
                    <a:lnBlToTr>
                      <a:noFill/>
                    </a:lnBlToTr>
                    <a:solidFill>
                      <a:srgbClr val="E9E9E9"/>
                    </a:solidFill>
                  </a:tcPr>
                </a:tc>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GB" sz="1100" b="0" i="0" u="none" strike="noStrike" cap="none" normalizeH="0" baseline="0" dirty="0" smtClean="0">
                          <a:ln>
                            <a:noFill/>
                          </a:ln>
                          <a:solidFill>
                            <a:srgbClr val="414B56"/>
                          </a:solidFill>
                          <a:effectLst/>
                          <a:latin typeface="Arial" charset="0"/>
                        </a:rPr>
                        <a:t>Tx AGC</a:t>
                      </a:r>
                    </a:p>
                  </a:txBody>
                  <a:tcPr anchor="ctr" horzOverflow="overflow">
                    <a:lnL>
                      <a:noFill/>
                    </a:lnL>
                    <a:lnR>
                      <a:noFill/>
                    </a:lnR>
                    <a:lnT>
                      <a:noFill/>
                    </a:lnT>
                    <a:lnB>
                      <a:noFill/>
                    </a:lnB>
                    <a:lnTlToBr>
                      <a:noFill/>
                    </a:lnTlToBr>
                    <a:lnBlToTr>
                      <a:noFill/>
                    </a:lnBlToTr>
                    <a:solidFill>
                      <a:schemeClr val="bg1"/>
                    </a:solidFill>
                  </a:tcPr>
                </a:tc>
              </a:tr>
              <a:tr h="247984">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GB" sz="1100" b="0" i="0" u="none" strike="noStrike" cap="none" normalizeH="0" baseline="0" dirty="0" smtClean="0">
                          <a:ln>
                            <a:noFill/>
                          </a:ln>
                          <a:solidFill>
                            <a:srgbClr val="414B56"/>
                          </a:solidFill>
                          <a:effectLst/>
                          <a:latin typeface="Arial" charset="0"/>
                        </a:rPr>
                        <a:t>Tx reverse power</a:t>
                      </a:r>
                    </a:p>
                  </a:txBody>
                  <a:tcPr anchor="ctr" horzOverflow="overflow">
                    <a:lnL>
                      <a:noFill/>
                    </a:lnL>
                    <a:lnR>
                      <a:noFill/>
                    </a:lnR>
                    <a:lnT>
                      <a:noFill/>
                    </a:lnT>
                    <a:lnB>
                      <a:noFill/>
                    </a:lnB>
                    <a:lnTlToBr>
                      <a:noFill/>
                    </a:lnTlToBr>
                    <a:lnBlToTr>
                      <a:noFill/>
                    </a:lnBlToTr>
                    <a:solidFill>
                      <a:srgbClr val="E9E9E9"/>
                    </a:solidFill>
                  </a:tcPr>
                </a:tc>
              </a:tr>
              <a:tr h="247984">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GB" sz="1100" b="0" i="0" u="none" strike="noStrike" cap="none" normalizeH="0" baseline="0" dirty="0" smtClean="0">
                          <a:ln>
                            <a:noFill/>
                          </a:ln>
                          <a:solidFill>
                            <a:srgbClr val="414B56"/>
                          </a:solidFill>
                          <a:effectLst/>
                          <a:latin typeface="Arial" charset="0"/>
                        </a:rPr>
                        <a:t>Temperature threshold</a:t>
                      </a:r>
                    </a:p>
                  </a:txBody>
                  <a:tcPr anchor="ctr" horzOverflow="overflow">
                    <a:lnL>
                      <a:noFill/>
                    </a:lnL>
                    <a:lnR>
                      <a:noFill/>
                    </a:lnR>
                    <a:lnT>
                      <a:noFill/>
                    </a:lnT>
                    <a:lnB>
                      <a:noFill/>
                    </a:lnB>
                    <a:lnTlToBr>
                      <a:noFill/>
                    </a:lnTlToBr>
                    <a:lnBlToTr>
                      <a:noFill/>
                    </a:lnBlToTr>
                    <a:solidFill>
                      <a:schemeClr val="bg1"/>
                    </a:solidFill>
                  </a:tcPr>
                </a:tc>
              </a:tr>
              <a:tr h="247984">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GB" sz="1100" b="0" i="0" u="none" strike="noStrike" cap="none" normalizeH="0" baseline="0" dirty="0" smtClean="0">
                          <a:ln>
                            <a:noFill/>
                          </a:ln>
                          <a:solidFill>
                            <a:srgbClr val="414B56"/>
                          </a:solidFill>
                          <a:effectLst/>
                          <a:latin typeface="Arial" charset="0"/>
                        </a:rPr>
                        <a:t>Thermal shutdown</a:t>
                      </a:r>
                    </a:p>
                  </a:txBody>
                  <a:tcPr anchor="ctr" horzOverflow="overflow">
                    <a:lnL>
                      <a:noFill/>
                    </a:lnL>
                    <a:lnR>
                      <a:noFill/>
                    </a:lnR>
                    <a:lnT>
                      <a:noFill/>
                    </a:lnT>
                    <a:lnB>
                      <a:noFill/>
                    </a:lnB>
                    <a:lnTlToBr>
                      <a:noFill/>
                    </a:lnTlToBr>
                    <a:lnBlToTr>
                      <a:noFill/>
                    </a:lnBlToTr>
                    <a:solidFill>
                      <a:srgbClr val="E9E9E9"/>
                    </a:solidFill>
                  </a:tcPr>
                </a:tc>
              </a:tr>
              <a:tr h="247984">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GB" sz="1100" b="0" i="0" u="none" strike="noStrike" cap="none" normalizeH="0" baseline="0" dirty="0" smtClean="0">
                          <a:ln>
                            <a:noFill/>
                          </a:ln>
                          <a:solidFill>
                            <a:srgbClr val="414B56"/>
                          </a:solidFill>
                          <a:effectLst/>
                          <a:latin typeface="Arial" charset="0"/>
                        </a:rPr>
                        <a:t>RSSI threshold</a:t>
                      </a:r>
                    </a:p>
                  </a:txBody>
                  <a:tcPr anchor="ctr" horzOverflow="overflow">
                    <a:lnL>
                      <a:noFill/>
                    </a:lnL>
                    <a:lnR>
                      <a:noFill/>
                    </a:lnR>
                    <a:lnT>
                      <a:noFill/>
                    </a:lnT>
                    <a:lnB>
                      <a:noFill/>
                    </a:lnB>
                    <a:lnTlToBr>
                      <a:noFill/>
                    </a:lnTlToBr>
                    <a:lnBlToTr>
                      <a:noFill/>
                    </a:lnBlToTr>
                    <a:solidFill>
                      <a:schemeClr val="bg1"/>
                    </a:solidFill>
                  </a:tcPr>
                </a:tc>
              </a:tr>
              <a:tr h="247984">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GB" sz="1100" b="0" i="0" u="none" strike="noStrike" cap="none" normalizeH="0" baseline="0" dirty="0" smtClean="0">
                          <a:ln>
                            <a:noFill/>
                          </a:ln>
                          <a:solidFill>
                            <a:srgbClr val="414B56"/>
                          </a:solidFill>
                          <a:effectLst/>
                          <a:latin typeface="Arial" charset="0"/>
                        </a:rPr>
                        <a:t>Rx CRC errors</a:t>
                      </a:r>
                    </a:p>
                  </a:txBody>
                  <a:tcPr anchor="ctr" horzOverflow="overflow">
                    <a:lnL>
                      <a:noFill/>
                    </a:lnL>
                    <a:lnR>
                      <a:noFill/>
                    </a:lnR>
                    <a:lnT>
                      <a:noFill/>
                    </a:lnT>
                    <a:lnB>
                      <a:noFill/>
                    </a:lnB>
                    <a:lnTlToBr>
                      <a:noFill/>
                    </a:lnTlToBr>
                    <a:lnBlToTr>
                      <a:noFill/>
                    </a:lnBlToTr>
                    <a:solidFill>
                      <a:srgbClr val="E9E9E9"/>
                    </a:solidFill>
                  </a:tcPr>
                </a:tc>
              </a:tr>
              <a:tr h="247984">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GB" sz="1100" b="0" i="0" u="none" strike="noStrike" cap="none" normalizeH="0" baseline="0" dirty="0" smtClean="0">
                          <a:ln>
                            <a:noFill/>
                          </a:ln>
                          <a:solidFill>
                            <a:srgbClr val="414B56"/>
                          </a:solidFill>
                          <a:effectLst/>
                          <a:latin typeface="Arial" charset="0"/>
                        </a:rPr>
                        <a:t>RF no receive data</a:t>
                      </a:r>
                    </a:p>
                  </a:txBody>
                  <a:tcPr anchor="ctr" horzOverflow="overflow">
                    <a:lnL>
                      <a:noFill/>
                    </a:lnL>
                    <a:lnR>
                      <a:noFill/>
                    </a:lnR>
                    <a:lnT>
                      <a:noFill/>
                    </a:lnT>
                    <a:lnB>
                      <a:noFill/>
                    </a:lnB>
                    <a:lnTlToBr>
                      <a:noFill/>
                    </a:lnTlToBr>
                    <a:lnBlToTr>
                      <a:noFill/>
                    </a:lnBlToTr>
                    <a:solidFill>
                      <a:schemeClr val="bg1"/>
                    </a:solidFill>
                  </a:tcPr>
                </a:tc>
              </a:tr>
              <a:tr h="247984">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GB" sz="1100" b="0" i="0" u="none" strike="noStrike" cap="none" normalizeH="0" baseline="0" dirty="0" smtClean="0">
                          <a:ln>
                            <a:noFill/>
                          </a:ln>
                          <a:solidFill>
                            <a:srgbClr val="414B56"/>
                          </a:solidFill>
                          <a:effectLst/>
                          <a:latin typeface="Arial" charset="0"/>
                        </a:rPr>
                        <a:t>Eth port 1 – no receive data</a:t>
                      </a:r>
                    </a:p>
                  </a:txBody>
                  <a:tcPr anchor="ctr" horzOverflow="overflow">
                    <a:lnL>
                      <a:noFill/>
                    </a:lnL>
                    <a:lnR>
                      <a:noFill/>
                    </a:lnR>
                    <a:lnT>
                      <a:noFill/>
                    </a:lnT>
                    <a:lnB>
                      <a:noFill/>
                    </a:lnB>
                    <a:lnTlToBr>
                      <a:noFill/>
                    </a:lnTlToBr>
                    <a:lnBlToTr>
                      <a:noFill/>
                    </a:lnBlToTr>
                    <a:solidFill>
                      <a:srgbClr val="E9E9E9"/>
                    </a:solidFill>
                  </a:tcPr>
                </a:tc>
              </a:tr>
              <a:tr h="247984">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GB" sz="1100" b="0" i="0" u="none" strike="noStrike" cap="none" normalizeH="0" baseline="0" dirty="0" smtClean="0">
                          <a:ln>
                            <a:noFill/>
                          </a:ln>
                          <a:solidFill>
                            <a:srgbClr val="414B56"/>
                          </a:solidFill>
                          <a:effectLst/>
                          <a:latin typeface="Arial" charset="0"/>
                        </a:rPr>
                        <a:t>Eth port 1 – data receive errors</a:t>
                      </a:r>
                    </a:p>
                  </a:txBody>
                  <a:tcPr anchor="ctr" horzOverflow="overflow">
                    <a:lnL>
                      <a:noFill/>
                    </a:lnL>
                    <a:lnR>
                      <a:noFill/>
                    </a:lnR>
                    <a:lnT>
                      <a:noFill/>
                    </a:lnT>
                    <a:lnB>
                      <a:noFill/>
                    </a:lnB>
                    <a:lnTlToBr>
                      <a:noFill/>
                    </a:lnTlToBr>
                    <a:lnBlToTr>
                      <a:noFill/>
                    </a:lnBlToTr>
                    <a:solidFill>
                      <a:schemeClr val="bg1"/>
                    </a:solidFill>
                  </a:tcPr>
                </a:tc>
              </a:tr>
              <a:tr h="247984">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GB" sz="1100" b="0" i="0" u="none" strike="noStrike" cap="none" normalizeH="0" baseline="0" dirty="0" smtClean="0">
                          <a:ln>
                            <a:noFill/>
                          </a:ln>
                          <a:solidFill>
                            <a:srgbClr val="414B56"/>
                          </a:solidFill>
                          <a:effectLst/>
                          <a:latin typeface="Arial" charset="0"/>
                        </a:rPr>
                        <a:t>Eth port 1 – data transmit errors</a:t>
                      </a:r>
                    </a:p>
                  </a:txBody>
                  <a:tcPr anchor="ctr" horzOverflow="overflow">
                    <a:lnL>
                      <a:noFill/>
                    </a:lnL>
                    <a:lnR>
                      <a:noFill/>
                    </a:lnR>
                    <a:lnT>
                      <a:noFill/>
                    </a:lnT>
                    <a:lnB>
                      <a:noFill/>
                    </a:lnB>
                    <a:lnTlToBr>
                      <a:noFill/>
                    </a:lnTlToBr>
                    <a:lnBlToTr>
                      <a:noFill/>
                    </a:lnBlToTr>
                    <a:solidFill>
                      <a:srgbClr val="E9E9E9"/>
                    </a:solidFill>
                  </a:tcPr>
                </a:tc>
              </a:tr>
              <a:tr h="247984">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GB" sz="1100" b="0" i="0" u="none" strike="noStrike" cap="none" normalizeH="0" baseline="0" dirty="0" smtClean="0">
                          <a:ln>
                            <a:noFill/>
                          </a:ln>
                          <a:solidFill>
                            <a:srgbClr val="414B56"/>
                          </a:solidFill>
                          <a:effectLst/>
                          <a:latin typeface="Arial" charset="0"/>
                        </a:rPr>
                        <a:t>Eth port 2 – no receive data</a:t>
                      </a:r>
                    </a:p>
                  </a:txBody>
                  <a:tcPr anchor="ctr" horzOverflow="overflow">
                    <a:lnL>
                      <a:noFill/>
                    </a:lnL>
                    <a:lnR>
                      <a:noFill/>
                    </a:lnR>
                    <a:lnT>
                      <a:noFill/>
                    </a:lnT>
                    <a:lnB>
                      <a:noFill/>
                    </a:lnB>
                    <a:lnTlToBr>
                      <a:noFill/>
                    </a:lnTlToBr>
                    <a:lnBlToTr>
                      <a:noFill/>
                    </a:lnBlToTr>
                    <a:solidFill>
                      <a:schemeClr val="bg1"/>
                    </a:solidFill>
                  </a:tcPr>
                </a:tc>
              </a:tr>
              <a:tr h="247984">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GB" sz="1100" b="0" i="0" u="none" strike="noStrike" cap="none" normalizeH="0" baseline="0" dirty="0" smtClean="0">
                          <a:ln>
                            <a:noFill/>
                          </a:ln>
                          <a:solidFill>
                            <a:srgbClr val="414B56"/>
                          </a:solidFill>
                          <a:effectLst/>
                          <a:latin typeface="Arial" charset="0"/>
                        </a:rPr>
                        <a:t>Eth port 2 – data receive errors</a:t>
                      </a:r>
                    </a:p>
                  </a:txBody>
                  <a:tcPr anchor="ctr" horzOverflow="overflow">
                    <a:lnL>
                      <a:noFill/>
                    </a:lnL>
                    <a:lnR>
                      <a:noFill/>
                    </a:lnR>
                    <a:lnT>
                      <a:noFill/>
                    </a:lnT>
                    <a:lnB>
                      <a:noFill/>
                    </a:lnB>
                    <a:lnTlToBr>
                      <a:noFill/>
                    </a:lnTlToBr>
                    <a:lnBlToTr>
                      <a:noFill/>
                    </a:lnBlToTr>
                    <a:solidFill>
                      <a:srgbClr val="E9E9E9"/>
                    </a:solidFill>
                  </a:tcPr>
                </a:tc>
              </a:tr>
              <a:tr h="247984">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GB" sz="1100" b="0" i="0" u="none" strike="noStrike" cap="none" normalizeH="0" baseline="0" dirty="0" smtClean="0">
                          <a:ln>
                            <a:noFill/>
                          </a:ln>
                          <a:solidFill>
                            <a:srgbClr val="414B56"/>
                          </a:solidFill>
                          <a:effectLst/>
                          <a:latin typeface="Arial" charset="0"/>
                        </a:rPr>
                        <a:t>Eth port 2 – data transmit errors</a:t>
                      </a:r>
                    </a:p>
                  </a:txBody>
                  <a:tcPr anchor="ctr" horzOverflow="overflow">
                    <a:lnL>
                      <a:noFill/>
                    </a:lnL>
                    <a:lnR>
                      <a:noFill/>
                    </a:lnR>
                    <a:lnT>
                      <a:noFill/>
                    </a:lnT>
                    <a:lnB>
                      <a:noFill/>
                    </a:lnB>
                    <a:lnTlToBr>
                      <a:noFill/>
                    </a:lnTlToBr>
                    <a:lnBlToTr>
                      <a:noFill/>
                    </a:lnBlToTr>
                    <a:solidFill>
                      <a:schemeClr val="bg1"/>
                    </a:solidFill>
                  </a:tcPr>
                </a:tc>
              </a:tr>
              <a:tr h="247984">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GB" sz="1100" b="0" i="0" u="none" strike="noStrike" cap="none" normalizeH="0" baseline="0" dirty="0" smtClean="0">
                          <a:ln>
                            <a:noFill/>
                          </a:ln>
                          <a:solidFill>
                            <a:srgbClr val="414B56"/>
                          </a:solidFill>
                          <a:effectLst/>
                          <a:latin typeface="Arial" charset="0"/>
                        </a:rPr>
                        <a:t>Serial port – no receive data</a:t>
                      </a:r>
                    </a:p>
                  </a:txBody>
                  <a:tcPr anchor="ctr" horzOverflow="overflow">
                    <a:lnL>
                      <a:noFill/>
                    </a:lnL>
                    <a:lnR>
                      <a:noFill/>
                    </a:lnR>
                    <a:lnT>
                      <a:noFill/>
                    </a:lnT>
                    <a:lnB>
                      <a:noFill/>
                    </a:lnB>
                    <a:lnTlToBr>
                      <a:noFill/>
                    </a:lnTlToBr>
                    <a:lnBlToTr>
                      <a:noFill/>
                    </a:lnBlToTr>
                    <a:solidFill>
                      <a:srgbClr val="E9E9E9"/>
                    </a:solidFill>
                  </a:tcPr>
                </a:tc>
              </a:tr>
              <a:tr h="247984">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GB" sz="1100" b="0" i="0" u="none" strike="noStrike" cap="none" normalizeH="0" baseline="0" dirty="0" smtClean="0">
                          <a:ln>
                            <a:noFill/>
                          </a:ln>
                          <a:solidFill>
                            <a:srgbClr val="414B56"/>
                          </a:solidFill>
                          <a:effectLst/>
                          <a:latin typeface="Arial" charset="0"/>
                        </a:rPr>
                        <a:t>Serial port – data receive errors</a:t>
                      </a:r>
                    </a:p>
                  </a:txBody>
                  <a:tcPr anchor="ctr" horzOverflow="overflow">
                    <a:lnL>
                      <a:noFill/>
                    </a:lnL>
                    <a:lnR>
                      <a:noFill/>
                    </a:lnR>
                    <a:lnT>
                      <a:noFill/>
                    </a:lnT>
                    <a:lnB>
                      <a:noFill/>
                    </a:lnB>
                    <a:lnTlToBr>
                      <a:noFill/>
                    </a:lnTlToBr>
                    <a:lnBlToTr>
                      <a:noFill/>
                    </a:lnBlToTr>
                    <a:solidFill>
                      <a:schemeClr val="bg1"/>
                    </a:solidFill>
                  </a:tcPr>
                </a:tc>
              </a:tr>
              <a:tr h="247984">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GB" sz="1100" b="0" i="0" u="none" strike="noStrike" cap="none" normalizeH="0" baseline="0" dirty="0" smtClean="0">
                          <a:ln>
                            <a:noFill/>
                          </a:ln>
                          <a:solidFill>
                            <a:srgbClr val="414B56"/>
                          </a:solidFill>
                          <a:effectLst/>
                          <a:latin typeface="Arial" charset="0"/>
                        </a:rPr>
                        <a:t>Component failure</a:t>
                      </a:r>
                    </a:p>
                  </a:txBody>
                  <a:tcPr anchor="ctr" horzOverflow="overflow">
                    <a:lnL>
                      <a:noFill/>
                    </a:lnL>
                    <a:lnR>
                      <a:noFill/>
                    </a:lnR>
                    <a:lnT>
                      <a:noFill/>
                    </a:lnT>
                    <a:lnB>
                      <a:noFill/>
                    </a:lnB>
                    <a:lnTlToBr>
                      <a:noFill/>
                    </a:lnTlToBr>
                    <a:lnBlToTr>
                      <a:noFill/>
                    </a:lnBlToTr>
                    <a:solidFill>
                      <a:srgbClr val="E9E9E9"/>
                    </a:solidFill>
                  </a:tcPr>
                </a:tc>
              </a:tr>
              <a:tr h="247984">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GB" sz="1100" b="0" i="0" u="none" strike="noStrike" cap="none" normalizeH="0" baseline="0" dirty="0" smtClean="0">
                          <a:ln>
                            <a:noFill/>
                          </a:ln>
                          <a:solidFill>
                            <a:srgbClr val="414B56"/>
                          </a:solidFill>
                          <a:effectLst/>
                          <a:latin typeface="Arial" charset="0"/>
                        </a:rPr>
                        <a:t>Calibration failure</a:t>
                      </a:r>
                    </a:p>
                  </a:txBody>
                  <a:tcPr anchor="ctr" horzOverflow="overflow">
                    <a:lnL>
                      <a:noFill/>
                    </a:lnL>
                    <a:lnR>
                      <a:noFill/>
                    </a:lnR>
                    <a:lnT>
                      <a:noFill/>
                    </a:lnT>
                    <a:lnB>
                      <a:noFill/>
                    </a:lnB>
                    <a:lnTlToBr>
                      <a:noFill/>
                    </a:lnTlToBr>
                    <a:lnBlToTr>
                      <a:noFill/>
                    </a:lnBlToTr>
                    <a:solidFill>
                      <a:schemeClr val="bg1"/>
                    </a:solidFill>
                  </a:tcPr>
                </a:tc>
              </a:tr>
              <a:tr h="247984">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GB" sz="1100" b="0" i="0" u="none" strike="noStrike" cap="none" normalizeH="0" baseline="0" dirty="0" smtClean="0">
                          <a:ln>
                            <a:noFill/>
                          </a:ln>
                          <a:solidFill>
                            <a:srgbClr val="414B56"/>
                          </a:solidFill>
                          <a:effectLst/>
                          <a:latin typeface="Arial" charset="0"/>
                        </a:rPr>
                        <a:t>Configuration not supported</a:t>
                      </a:r>
                    </a:p>
                  </a:txBody>
                  <a:tcPr anchor="ctr" horzOverflow="overflow">
                    <a:lnL>
                      <a:noFill/>
                    </a:lnL>
                    <a:lnR>
                      <a:noFill/>
                    </a:lnR>
                    <a:lnT>
                      <a:noFill/>
                    </a:lnT>
                    <a:lnB>
                      <a:noFill/>
                    </a:lnB>
                    <a:lnTlToBr>
                      <a:noFill/>
                    </a:lnTlToBr>
                    <a:lnBlToTr>
                      <a:noFill/>
                    </a:lnBlToTr>
                    <a:solidFill>
                      <a:srgbClr val="E9E9E9"/>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Aprisa SR Protected Station FAQs</a:t>
            </a:r>
            <a:endParaRPr lang="en-NZ" dirty="0"/>
          </a:p>
        </p:txBody>
      </p:sp>
      <p:graphicFrame>
        <p:nvGraphicFramePr>
          <p:cNvPr id="4" name="Group 21"/>
          <p:cNvGraphicFramePr>
            <a:graphicFrameLocks noGrp="1"/>
          </p:cNvGraphicFramePr>
          <p:nvPr/>
        </p:nvGraphicFramePr>
        <p:xfrm>
          <a:off x="457200" y="1171575"/>
          <a:ext cx="8042988" cy="3255264"/>
        </p:xfrm>
        <a:graphic>
          <a:graphicData uri="http://schemas.openxmlformats.org/drawingml/2006/table">
            <a:tbl>
              <a:tblPr/>
              <a:tblGrid>
                <a:gridCol w="513184"/>
                <a:gridCol w="7529804"/>
              </a:tblGrid>
              <a:tr h="258763">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200" b="0" i="0" u="none" strike="noStrike" cap="none" normalizeH="0" baseline="0" dirty="0" smtClean="0">
                          <a:ln>
                            <a:noFill/>
                          </a:ln>
                          <a:solidFill>
                            <a:schemeClr val="bg1"/>
                          </a:solidFill>
                          <a:effectLst/>
                          <a:latin typeface="Arial" charset="0"/>
                        </a:rPr>
                        <a:t>FAQ</a:t>
                      </a:r>
                    </a:p>
                  </a:txBody>
                  <a:tcPr anchor="ctr" horzOverflow="overflow">
                    <a:lnL>
                      <a:noFill/>
                    </a:lnL>
                    <a:lnR>
                      <a:noFill/>
                    </a:lnR>
                    <a:lnT>
                      <a:noFill/>
                    </a:lnT>
                    <a:lnB>
                      <a:noFill/>
                    </a:lnB>
                    <a:lnTlToBr>
                      <a:noFill/>
                    </a:lnTlToBr>
                    <a:lnBlToTr>
                      <a:noFill/>
                    </a:lnBlToTr>
                    <a:solidFill>
                      <a:srgbClr val="F63E3E"/>
                    </a:solidFill>
                  </a:tcPr>
                </a:tc>
                <a:tc>
                  <a:txBody>
                    <a:bodyPr/>
                    <a:lstStyle/>
                    <a:p>
                      <a:r>
                        <a:rPr kumimoji="0" lang="en-GB" sz="1200" b="0" i="0" u="none" strike="noStrike" kern="1200" cap="none" normalizeH="0" baseline="0" dirty="0" smtClean="0">
                          <a:ln>
                            <a:noFill/>
                          </a:ln>
                          <a:solidFill>
                            <a:schemeClr val="bg1"/>
                          </a:solidFill>
                          <a:effectLst/>
                          <a:latin typeface="Arial" charset="0"/>
                          <a:ea typeface="+mn-ea"/>
                          <a:cs typeface="+mn-cs"/>
                        </a:rPr>
                        <a:t>Protected Station</a:t>
                      </a:r>
                      <a:endParaRPr kumimoji="0" lang="en-GB" sz="1200" b="0" i="0" u="none" strike="noStrike" kern="1200" cap="none" normalizeH="0" baseline="0" dirty="0">
                        <a:ln>
                          <a:noFill/>
                        </a:ln>
                        <a:solidFill>
                          <a:schemeClr val="bg1"/>
                        </a:solidFill>
                        <a:effectLst/>
                        <a:latin typeface="Arial" charset="0"/>
                        <a:ea typeface="+mn-ea"/>
                        <a:cs typeface="+mn-cs"/>
                      </a:endParaRPr>
                    </a:p>
                  </a:txBody>
                  <a:tcPr anchor="ctr" horzOverflow="overflow">
                    <a:lnL>
                      <a:noFill/>
                    </a:lnL>
                    <a:lnR>
                      <a:noFill/>
                    </a:lnR>
                    <a:lnT>
                      <a:noFill/>
                    </a:lnT>
                    <a:lnB>
                      <a:noFill/>
                    </a:lnB>
                    <a:lnTlToBr>
                      <a:noFill/>
                    </a:lnTlToBr>
                    <a:lnBlToTr>
                      <a:noFill/>
                    </a:lnBlToTr>
                    <a:solidFill>
                      <a:srgbClr val="F63E3E"/>
                    </a:solidFill>
                  </a:tcPr>
                </a:tc>
              </a:tr>
              <a:tr h="260350">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200" b="0" i="0" u="none" strike="noStrike" cap="none" normalizeH="0" baseline="0" dirty="0" smtClean="0">
                          <a:ln>
                            <a:noFill/>
                          </a:ln>
                          <a:solidFill>
                            <a:srgbClr val="414B56"/>
                          </a:solidFill>
                          <a:effectLst/>
                          <a:latin typeface="Arial" charset="0"/>
                        </a:rPr>
                        <a:t>Q.</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NZ" sz="1200" b="0" i="0" u="none" strike="noStrike" cap="none" normalizeH="0" baseline="0" dirty="0" smtClean="0">
                          <a:ln>
                            <a:noFill/>
                          </a:ln>
                          <a:solidFill>
                            <a:srgbClr val="414B56"/>
                          </a:solidFill>
                          <a:effectLst/>
                          <a:latin typeface="Arial" charset="0"/>
                        </a:rPr>
                        <a:t>What size is it?</a:t>
                      </a:r>
                      <a:endParaRPr kumimoji="0" lang="en-GB" sz="1200" b="0" i="0" u="none" strike="noStrike" cap="none" normalizeH="0" baseline="0" dirty="0" smtClean="0">
                        <a:ln>
                          <a:noFill/>
                        </a:ln>
                        <a:solidFill>
                          <a:srgbClr val="414B56"/>
                        </a:solidFill>
                        <a:effectLst/>
                        <a:latin typeface="Arial" charset="0"/>
                      </a:endParaRPr>
                    </a:p>
                  </a:txBody>
                  <a:tcPr anchor="ctr" horzOverflow="overflow">
                    <a:lnL>
                      <a:noFill/>
                    </a:lnL>
                    <a:lnR>
                      <a:noFill/>
                    </a:lnR>
                    <a:lnT>
                      <a:noFill/>
                    </a:lnT>
                    <a:lnB>
                      <a:noFill/>
                    </a:lnB>
                    <a:lnTlToBr>
                      <a:noFill/>
                    </a:lnTlToBr>
                    <a:lnBlToTr>
                      <a:noFill/>
                    </a:lnBlToTr>
                    <a:noFill/>
                  </a:tcPr>
                </a:tc>
              </a:tr>
              <a:tr h="258763">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200" b="0" i="0" u="none" strike="noStrike" cap="none" normalizeH="0" baseline="0" dirty="0" smtClean="0">
                          <a:ln>
                            <a:noFill/>
                          </a:ln>
                          <a:solidFill>
                            <a:srgbClr val="414B56"/>
                          </a:solidFill>
                          <a:effectLst/>
                          <a:latin typeface="Arial" charset="0"/>
                        </a:rPr>
                        <a:t>A.</a:t>
                      </a:r>
                    </a:p>
                  </a:txBody>
                  <a:tcPr horzOverflow="overflow">
                    <a:lnL>
                      <a:noFill/>
                    </a:lnL>
                    <a:lnR>
                      <a:noFill/>
                    </a:lnR>
                    <a:lnT>
                      <a:noFill/>
                    </a:lnT>
                    <a:lnB>
                      <a:noFill/>
                    </a:lnB>
                    <a:lnTlToBr>
                      <a:noFill/>
                    </a:lnTlToBr>
                    <a:lnBlToTr>
                      <a:noFill/>
                    </a:lnBlToTr>
                    <a:solidFill>
                      <a:srgbClr val="E9E9E9"/>
                    </a:soli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NZ" sz="1200" b="0" i="0" u="none" strike="noStrike" cap="none" normalizeH="0" baseline="0" dirty="0" smtClean="0">
                          <a:ln>
                            <a:noFill/>
                          </a:ln>
                          <a:solidFill>
                            <a:srgbClr val="414B56"/>
                          </a:solidFill>
                          <a:effectLst/>
                          <a:latin typeface="Arial" charset="0"/>
                        </a:rPr>
                        <a:t>19 inch, 2U unit</a:t>
                      </a:r>
                    </a:p>
                  </a:txBody>
                  <a:tcPr anchor="ctr" horzOverflow="overflow">
                    <a:lnL>
                      <a:noFill/>
                    </a:lnL>
                    <a:lnR>
                      <a:noFill/>
                    </a:lnR>
                    <a:lnT>
                      <a:noFill/>
                    </a:lnT>
                    <a:lnB>
                      <a:noFill/>
                    </a:lnB>
                    <a:lnTlToBr>
                      <a:noFill/>
                    </a:lnTlToBr>
                    <a:lnBlToTr>
                      <a:noFill/>
                    </a:lnBlToTr>
                    <a:solidFill>
                      <a:srgbClr val="E9E9E9"/>
                    </a:solidFill>
                  </a:tcPr>
                </a:tc>
              </a:tr>
              <a:tr h="258763">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200" b="0" i="0" u="none" strike="noStrike" cap="none" normalizeH="0" baseline="0" dirty="0" smtClean="0">
                          <a:ln>
                            <a:noFill/>
                          </a:ln>
                          <a:solidFill>
                            <a:srgbClr val="414B56"/>
                          </a:solidFill>
                          <a:effectLst/>
                          <a:latin typeface="Arial" charset="0"/>
                        </a:rPr>
                        <a:t>Q.</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NZ" sz="1200" b="0" i="0" u="none" strike="noStrike" cap="none" normalizeH="0" baseline="0" dirty="0" smtClean="0">
                          <a:ln>
                            <a:noFill/>
                          </a:ln>
                          <a:solidFill>
                            <a:srgbClr val="414B56"/>
                          </a:solidFill>
                          <a:effectLst/>
                          <a:latin typeface="Arial" charset="0"/>
                        </a:rPr>
                        <a:t>How does switch over occur?</a:t>
                      </a:r>
                      <a:endParaRPr kumimoji="0" lang="en-GB" sz="1200" b="0" i="0" u="none" strike="noStrike" cap="none" normalizeH="0" baseline="0" dirty="0" smtClean="0">
                        <a:ln>
                          <a:noFill/>
                        </a:ln>
                        <a:solidFill>
                          <a:srgbClr val="414B56"/>
                        </a:solidFill>
                        <a:effectLst/>
                        <a:latin typeface="Arial" charset="0"/>
                      </a:endParaRPr>
                    </a:p>
                  </a:txBody>
                  <a:tcPr anchor="ctr" horzOverflow="overflow">
                    <a:lnL>
                      <a:noFill/>
                    </a:lnL>
                    <a:lnR>
                      <a:noFill/>
                    </a:lnR>
                    <a:lnT>
                      <a:noFill/>
                    </a:lnT>
                    <a:lnB>
                      <a:noFill/>
                    </a:lnB>
                    <a:lnTlToBr>
                      <a:noFill/>
                    </a:lnTlToBr>
                    <a:lnBlToTr>
                      <a:noFill/>
                    </a:lnBlToTr>
                    <a:noFill/>
                  </a:tcPr>
                </a:tc>
              </a:tr>
              <a:tr h="258763">
                <a:tc>
                  <a:txBody>
                    <a:bodyPr/>
                    <a:lstStyle/>
                    <a:p>
                      <a:pPr marL="0" marR="0" lvl="0" indent="0" algn="l" defTabSz="914400" rtl="0" eaLnBrk="1" fontAlgn="base" latinLnBrk="0" hangingPunct="1">
                        <a:lnSpc>
                          <a:spcPct val="130000"/>
                        </a:lnSpc>
                        <a:spcBef>
                          <a:spcPct val="20000"/>
                        </a:spcBef>
                        <a:spcAft>
                          <a:spcPct val="0"/>
                        </a:spcAft>
                        <a:buClrTx/>
                        <a:buSzTx/>
                        <a:buFontTx/>
                        <a:buNone/>
                        <a:tabLst/>
                        <a:defRPr/>
                      </a:pPr>
                      <a:r>
                        <a:rPr kumimoji="0" lang="en-GB" sz="1200" b="0" i="0" u="none" strike="noStrike" cap="none" normalizeH="0" baseline="0" dirty="0" smtClean="0">
                          <a:ln>
                            <a:noFill/>
                          </a:ln>
                          <a:solidFill>
                            <a:srgbClr val="414B56"/>
                          </a:solidFill>
                          <a:effectLst/>
                          <a:latin typeface="Arial" charset="0"/>
                        </a:rPr>
                        <a:t>A.</a:t>
                      </a:r>
                    </a:p>
                  </a:txBody>
                  <a:tcPr horzOverflow="overflow">
                    <a:lnL>
                      <a:noFill/>
                    </a:lnL>
                    <a:lnR>
                      <a:noFill/>
                    </a:lnR>
                    <a:lnT>
                      <a:noFill/>
                    </a:lnT>
                    <a:lnB>
                      <a:noFill/>
                    </a:lnB>
                    <a:lnTlToBr>
                      <a:noFill/>
                    </a:lnTlToBr>
                    <a:lnBlToTr>
                      <a:noFill/>
                    </a:lnBlToTr>
                    <a:solidFill>
                      <a:srgbClr val="E9E9E9"/>
                    </a:soli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defRPr/>
                      </a:pPr>
                      <a:r>
                        <a:rPr kumimoji="0" lang="en-NZ" sz="1200" b="0" i="0" u="none" strike="noStrike" cap="none" normalizeH="0" baseline="0" dirty="0" smtClean="0">
                          <a:ln>
                            <a:noFill/>
                          </a:ln>
                          <a:solidFill>
                            <a:srgbClr val="414B56"/>
                          </a:solidFill>
                          <a:effectLst/>
                          <a:latin typeface="Arial" charset="0"/>
                        </a:rPr>
                        <a:t>Switch over can be initiated automatically on fault detection (customer configurable) or manually via the toggle switch on the Protection Switch. The Protected Station can also be switched remotely via the remote control connector on the front of the Protection Switch, enabling the end user to change the operating radio from active to standby without visiting the base station site.</a:t>
                      </a:r>
                    </a:p>
                  </a:txBody>
                  <a:tcPr anchor="ctr" horzOverflow="overflow">
                    <a:lnL>
                      <a:noFill/>
                    </a:lnL>
                    <a:lnR>
                      <a:noFill/>
                    </a:lnR>
                    <a:lnT>
                      <a:noFill/>
                    </a:lnT>
                    <a:lnB>
                      <a:noFill/>
                    </a:lnB>
                    <a:lnTlToBr>
                      <a:noFill/>
                    </a:lnTlToBr>
                    <a:lnBlToTr>
                      <a:noFill/>
                    </a:lnBlToTr>
                    <a:solidFill>
                      <a:srgbClr val="E9E9E9"/>
                    </a:solidFill>
                  </a:tcPr>
                </a:tc>
              </a:tr>
              <a:tr h="258763">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200" b="0" i="0" u="none" strike="noStrike" cap="none" normalizeH="0" baseline="0" dirty="0" smtClean="0">
                          <a:ln>
                            <a:noFill/>
                          </a:ln>
                          <a:solidFill>
                            <a:srgbClr val="414B56"/>
                          </a:solidFill>
                          <a:effectLst/>
                          <a:latin typeface="Arial" charset="0"/>
                        </a:rPr>
                        <a:t>Q.</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NZ" sz="1200" b="0" i="0" u="none" strike="noStrike" cap="none" normalizeH="0" baseline="0" dirty="0" smtClean="0">
                          <a:ln>
                            <a:noFill/>
                          </a:ln>
                          <a:solidFill>
                            <a:srgbClr val="414B56"/>
                          </a:solidFill>
                          <a:effectLst/>
                          <a:latin typeface="Arial" charset="0"/>
                        </a:rPr>
                        <a:t>What is the switch over time?</a:t>
                      </a:r>
                      <a:endParaRPr kumimoji="0" lang="en-GB" sz="1200" b="0" i="0" u="none" strike="noStrike" cap="none" normalizeH="0" baseline="0" dirty="0" smtClean="0">
                        <a:ln>
                          <a:noFill/>
                        </a:ln>
                        <a:solidFill>
                          <a:srgbClr val="414B56"/>
                        </a:solidFill>
                        <a:effectLst/>
                        <a:latin typeface="Arial" charset="0"/>
                      </a:endParaRPr>
                    </a:p>
                  </a:txBody>
                  <a:tcPr anchor="ctr" horzOverflow="overflow">
                    <a:lnL>
                      <a:noFill/>
                    </a:lnL>
                    <a:lnR>
                      <a:noFill/>
                    </a:lnR>
                    <a:lnT>
                      <a:noFill/>
                    </a:lnT>
                    <a:lnB>
                      <a:noFill/>
                    </a:lnB>
                    <a:lnTlToBr>
                      <a:noFill/>
                    </a:lnTlToBr>
                    <a:lnBlToTr>
                      <a:noFill/>
                    </a:lnBlToTr>
                    <a:noFill/>
                  </a:tcPr>
                </a:tc>
              </a:tr>
              <a:tr h="258763">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200" b="0" i="0" u="none" strike="noStrike" cap="none" normalizeH="0" baseline="0" dirty="0" smtClean="0">
                          <a:ln>
                            <a:noFill/>
                          </a:ln>
                          <a:solidFill>
                            <a:srgbClr val="414B56"/>
                          </a:solidFill>
                          <a:effectLst/>
                          <a:latin typeface="Arial" charset="0"/>
                        </a:rPr>
                        <a:t>A.</a:t>
                      </a:r>
                    </a:p>
                  </a:txBody>
                  <a:tcPr horzOverflow="overflow">
                    <a:lnL>
                      <a:noFill/>
                    </a:lnL>
                    <a:lnR>
                      <a:noFill/>
                    </a:lnR>
                    <a:lnT>
                      <a:noFill/>
                    </a:lnT>
                    <a:lnB>
                      <a:noFill/>
                    </a:lnB>
                    <a:lnTlToBr>
                      <a:noFill/>
                    </a:lnTlToBr>
                    <a:lnBlToTr>
                      <a:noFill/>
                    </a:lnBlToTr>
                    <a:solidFill>
                      <a:srgbClr val="E9E9E9"/>
                    </a:soli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NZ" sz="1200" b="0" i="0" u="none" strike="noStrike" cap="none" normalizeH="0" baseline="0" dirty="0" smtClean="0">
                          <a:ln>
                            <a:noFill/>
                          </a:ln>
                          <a:solidFill>
                            <a:srgbClr val="414B56"/>
                          </a:solidFill>
                          <a:effectLst/>
                          <a:latin typeface="Arial" charset="0"/>
                        </a:rPr>
                        <a:t>On detection of an alarm fault the switch over time is less than five seconds and the radio boot up time is approximately eight seconds.</a:t>
                      </a:r>
                      <a:endParaRPr kumimoji="0" lang="en-GB" sz="1200" b="0" i="0" u="none" strike="noStrike" cap="none" normalizeH="0" baseline="0" dirty="0" smtClean="0">
                        <a:ln>
                          <a:noFill/>
                        </a:ln>
                        <a:solidFill>
                          <a:srgbClr val="414B56"/>
                        </a:solidFill>
                        <a:effectLst/>
                        <a:latin typeface="Arial" charset="0"/>
                      </a:endParaRPr>
                    </a:p>
                  </a:txBody>
                  <a:tcPr anchor="ctr" horzOverflow="overflow">
                    <a:lnL>
                      <a:noFill/>
                    </a:lnL>
                    <a:lnR>
                      <a:noFill/>
                    </a:lnR>
                    <a:lnT>
                      <a:noFill/>
                    </a:lnT>
                    <a:lnB>
                      <a:noFill/>
                    </a:lnB>
                    <a:lnTlToBr>
                      <a:noFill/>
                    </a:lnTlToBr>
                    <a:lnBlToTr>
                      <a:noFill/>
                    </a:lnBlToTr>
                    <a:solidFill>
                      <a:srgbClr val="E9E9E9"/>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4826315" y="1080449"/>
            <a:ext cx="3919031" cy="4513043"/>
          </a:xfrm>
          <a:prstGeom prst="rect">
            <a:avLst/>
          </a:prstGeom>
          <a:noFill/>
          <a:ln w="9525">
            <a:noFill/>
            <a:miter lim="800000"/>
            <a:headEnd/>
            <a:tailEnd/>
          </a:ln>
        </p:spPr>
      </p:pic>
      <p:sp>
        <p:nvSpPr>
          <p:cNvPr id="9218" name="Rectangle 2"/>
          <p:cNvSpPr>
            <a:spLocks noGrp="1" noChangeArrowheads="1"/>
          </p:cNvSpPr>
          <p:nvPr>
            <p:ph type="title" idx="4294967295"/>
          </p:nvPr>
        </p:nvSpPr>
        <p:spPr/>
        <p:txBody>
          <a:bodyPr>
            <a:noAutofit/>
          </a:bodyPr>
          <a:lstStyle/>
          <a:p>
            <a:pPr eaLnBrk="1" hangingPunct="1"/>
            <a:r>
              <a:rPr lang="en-GB" dirty="0" smtClean="0"/>
              <a:t>Demonstration kit</a:t>
            </a:r>
          </a:p>
        </p:txBody>
      </p:sp>
      <p:sp>
        <p:nvSpPr>
          <p:cNvPr id="9219" name="Rectangle 3"/>
          <p:cNvSpPr>
            <a:spLocks noGrp="1" noChangeAspect="1" noChangeArrowheads="1"/>
          </p:cNvSpPr>
          <p:nvPr>
            <p:ph type="body" idx="4294967295"/>
          </p:nvPr>
        </p:nvSpPr>
        <p:spPr>
          <a:xfrm>
            <a:off x="381599" y="1144800"/>
            <a:ext cx="4429391" cy="5180400"/>
          </a:xfrm>
        </p:spPr>
        <p:txBody>
          <a:bodyPr>
            <a:normAutofit lnSpcReduction="10000"/>
          </a:bodyPr>
          <a:lstStyle/>
          <a:p>
            <a:pPr>
              <a:spcAft>
                <a:spcPts val="600"/>
              </a:spcAft>
            </a:pPr>
            <a:r>
              <a:rPr lang="en-GB" sz="1600" dirty="0" smtClean="0"/>
              <a:t>The Aprisa SR demonstration kit provides a base station and two remote units, in a rugged, transportable case. </a:t>
            </a:r>
          </a:p>
          <a:p>
            <a:pPr>
              <a:spcAft>
                <a:spcPts val="600"/>
              </a:spcAft>
            </a:pPr>
            <a:r>
              <a:rPr lang="en-GB" sz="1600" dirty="0" smtClean="0"/>
              <a:t>It includes a power supply and establishes a radio path using cables, attenuators, and an RF splitter. </a:t>
            </a:r>
          </a:p>
          <a:p>
            <a:pPr>
              <a:spcAft>
                <a:spcPts val="600"/>
              </a:spcAft>
            </a:pPr>
            <a:r>
              <a:rPr lang="en-GB" sz="1600" dirty="0" smtClean="0"/>
              <a:t>It is used to </a:t>
            </a:r>
            <a:r>
              <a:rPr lang="en-NZ" dirty="0" smtClean="0"/>
              <a:t>show the features and functionality of the Aprisa SR in a point-to-multipoint topology, with serial and Ethernet connectivity, and full element and network management functions.</a:t>
            </a:r>
            <a:endParaRPr lang="en-GB" sz="1600" dirty="0" smtClean="0"/>
          </a:p>
          <a:p>
            <a:pPr marL="0" indent="0" eaLnBrk="1" hangingPunct="1"/>
            <a:r>
              <a:rPr lang="en-GB" dirty="0" smtClean="0"/>
              <a:t>Designed for sales team and distribution partner use, it is also a quick and easy way for customers to evaluate the performance and management of the Aprisa SR.</a:t>
            </a:r>
            <a:endParaRPr lang="en-GB" sz="16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1390</TotalTime>
  <Words>1067</Words>
  <Application>Microsoft Office PowerPoint</Application>
  <PresentationFormat>On-screen Show (4:3)</PresentationFormat>
  <Paragraphs>121</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Aprisa SR</vt:lpstr>
      <vt:lpstr>Aprisa SR product options</vt:lpstr>
      <vt:lpstr>Frequency band and channel bandwidth options</vt:lpstr>
      <vt:lpstr>Option: dual antenna port</vt:lpstr>
      <vt:lpstr>Option: duplexers for the dual antenna port option</vt:lpstr>
      <vt:lpstr>Option: redundant solution</vt:lpstr>
      <vt:lpstr>Aprisa SR Protected Station operation and configuration</vt:lpstr>
      <vt:lpstr>Aprisa SR Protected Station FAQs</vt:lpstr>
      <vt:lpstr>Demonstration kit</vt:lpstr>
      <vt:lpstr>Integration with Aprisa XE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Nicky Dibben</dc:creator>
  <cp:lastModifiedBy>nicky dibben</cp:lastModifiedBy>
  <cp:revision>71</cp:revision>
  <dcterms:created xsi:type="dcterms:W3CDTF">2010-03-16T11:59:34Z</dcterms:created>
  <dcterms:modified xsi:type="dcterms:W3CDTF">2012-07-04T16:13:40Z</dcterms:modified>
</cp:coreProperties>
</file>