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257" r:id="rId2"/>
    <p:sldId id="324" r:id="rId3"/>
    <p:sldId id="315" r:id="rId4"/>
    <p:sldId id="316" r:id="rId5"/>
    <p:sldId id="317" r:id="rId6"/>
    <p:sldId id="304" r:id="rId7"/>
    <p:sldId id="303" r:id="rId8"/>
    <p:sldId id="306" r:id="rId9"/>
    <p:sldId id="325" r:id="rId10"/>
    <p:sldId id="326" r:id="rId11"/>
    <p:sldId id="321" r:id="rId12"/>
    <p:sldId id="323" r:id="rId13"/>
    <p:sldId id="322" r:id="rId14"/>
    <p:sldId id="330" r:id="rId15"/>
    <p:sldId id="327" r:id="rId16"/>
    <p:sldId id="320" r:id="rId17"/>
    <p:sldId id="329" r:id="rId18"/>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 Smith" initials="P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14B56"/>
    <a:srgbClr val="F63E3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8403" autoAdjust="0"/>
  </p:normalViewPr>
  <p:slideViewPr>
    <p:cSldViewPr snapToGrid="0">
      <p:cViewPr varScale="1">
        <p:scale>
          <a:sx n="88" d="100"/>
          <a:sy n="88" d="100"/>
        </p:scale>
        <p:origin x="-211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7" d="100"/>
          <a:sy n="57" d="100"/>
        </p:scale>
        <p:origin x="-2520" y="-78"/>
      </p:cViewPr>
      <p:guideLst>
        <p:guide orient="horz" pos="3131"/>
        <p:guide pos="214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FEB5EDD9-6C05-4726-9878-63134A5D8DBF}" type="datetimeFigureOut">
              <a:rPr lang="en-GB" smtClean="0"/>
              <a:pPr/>
              <a:t>04/07/2012</a:t>
            </a:fld>
            <a:endParaRPr lang="en-GB" dirty="0"/>
          </a:p>
        </p:txBody>
      </p:sp>
      <p:sp>
        <p:nvSpPr>
          <p:cNvPr id="4" name="Footer Placehold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DBCAC43B-DE4E-488C-89A2-E44FEF12DF8A}" type="slidenum">
              <a:rPr lang="en-GB" smtClean="0"/>
              <a:pPr/>
              <a:t>‹#›</a:t>
            </a:fld>
            <a:endParaRPr lang="en-GB" dirty="0"/>
          </a:p>
        </p:txBody>
      </p:sp>
    </p:spTree>
    <p:extLst>
      <p:ext uri="{BB962C8B-B14F-4D97-AF65-F5344CB8AC3E}">
        <p14:creationId xmlns:p14="http://schemas.microsoft.com/office/powerpoint/2010/main" xmlns="" val="126052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BF860D81-D09C-4141-9EF9-5CE7861A1742}" type="datetimeFigureOut">
              <a:rPr lang="en-US" smtClean="0"/>
              <a:pPr/>
              <a:t>7/4/2012</a:t>
            </a:fld>
            <a:endParaRPr lang="en-GB" dirty="0"/>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3C9C50FA-05E4-41B8-B60C-952291ACD9B0}" type="slidenum">
              <a:rPr lang="en-GB" smtClean="0"/>
              <a:pPr/>
              <a:t>‹#›</a:t>
            </a:fld>
            <a:endParaRPr lang="en-GB" dirty="0"/>
          </a:p>
        </p:txBody>
      </p:sp>
    </p:spTree>
    <p:extLst>
      <p:ext uri="{BB962C8B-B14F-4D97-AF65-F5344CB8AC3E}">
        <p14:creationId xmlns:p14="http://schemas.microsoft.com/office/powerpoint/2010/main" xmlns="" val="293576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30A9576-6BAC-4C8F-9DA2-E7AE38DBFC8D}" type="slidenum">
              <a:rPr lang="en-GB" smtClean="0">
                <a:latin typeface="Arial" pitchFamily="34" charset="0"/>
              </a:rPr>
              <a:pPr/>
              <a:t>1</a:t>
            </a:fld>
            <a:endParaRPr lang="en-GB" dirty="0" smtClean="0">
              <a:latin typeface="Arial"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AU" dirty="0"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C9C50FA-05E4-41B8-B60C-952291ACD9B0}" type="slidenum">
              <a:rPr lang="en-GB" smtClean="0"/>
              <a:pPr/>
              <a:t>10</a:t>
            </a:fld>
            <a:endParaRPr lang="en-GB" dirty="0"/>
          </a:p>
        </p:txBody>
      </p:sp>
    </p:spTree>
    <p:extLst>
      <p:ext uri="{BB962C8B-B14F-4D97-AF65-F5344CB8AC3E}">
        <p14:creationId xmlns:p14="http://schemas.microsoft.com/office/powerpoint/2010/main" xmlns="" val="118331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3C9C50FA-05E4-41B8-B60C-952291ACD9B0}" type="slidenum">
              <a:rPr lang="en-GB" smtClean="0"/>
              <a:pPr/>
              <a:t>11</a:t>
            </a:fld>
            <a:endParaRPr lang="en-GB" dirty="0"/>
          </a:p>
        </p:txBody>
      </p:sp>
    </p:spTree>
    <p:extLst>
      <p:ext uri="{BB962C8B-B14F-4D97-AF65-F5344CB8AC3E}">
        <p14:creationId xmlns:p14="http://schemas.microsoft.com/office/powerpoint/2010/main" xmlns="" val="3543035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3C9C50FA-05E4-41B8-B60C-952291ACD9B0}" type="slidenum">
              <a:rPr lang="en-GB" smtClean="0"/>
              <a:pPr/>
              <a:t>12</a:t>
            </a:fld>
            <a:endParaRPr lang="en-GB" dirty="0"/>
          </a:p>
        </p:txBody>
      </p:sp>
    </p:spTree>
    <p:extLst>
      <p:ext uri="{BB962C8B-B14F-4D97-AF65-F5344CB8AC3E}">
        <p14:creationId xmlns:p14="http://schemas.microsoft.com/office/powerpoint/2010/main" xmlns="" val="3959338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3C9C50FA-05E4-41B8-B60C-952291ACD9B0}" type="slidenum">
              <a:rPr lang="en-GB" smtClean="0"/>
              <a:pPr/>
              <a:t>13</a:t>
            </a:fld>
            <a:endParaRPr lang="en-GB" dirty="0"/>
          </a:p>
        </p:txBody>
      </p:sp>
    </p:spTree>
    <p:extLst>
      <p:ext uri="{BB962C8B-B14F-4D97-AF65-F5344CB8AC3E}">
        <p14:creationId xmlns:p14="http://schemas.microsoft.com/office/powerpoint/2010/main" xmlns="" val="1609863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3C9C50FA-05E4-41B8-B60C-952291ACD9B0}" type="slidenum">
              <a:rPr lang="en-GB" smtClean="0"/>
              <a:pPr/>
              <a:t>15</a:t>
            </a:fld>
            <a:endParaRPr lang="en-GB" dirty="0"/>
          </a:p>
        </p:txBody>
      </p:sp>
    </p:spTree>
    <p:extLst>
      <p:ext uri="{BB962C8B-B14F-4D97-AF65-F5344CB8AC3E}">
        <p14:creationId xmlns:p14="http://schemas.microsoft.com/office/powerpoint/2010/main" xmlns="" val="193984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3C9C50FA-05E4-41B8-B60C-952291ACD9B0}" type="slidenum">
              <a:rPr lang="en-GB" smtClean="0"/>
              <a:pPr/>
              <a:t>16</a:t>
            </a:fld>
            <a:endParaRPr lang="en-GB" dirty="0"/>
          </a:p>
        </p:txBody>
      </p:sp>
    </p:spTree>
    <p:extLst>
      <p:ext uri="{BB962C8B-B14F-4D97-AF65-F5344CB8AC3E}">
        <p14:creationId xmlns:p14="http://schemas.microsoft.com/office/powerpoint/2010/main" xmlns="" val="3894063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3C9C50FA-05E4-41B8-B60C-952291ACD9B0}" type="slidenum">
              <a:rPr lang="en-GB" smtClean="0"/>
              <a:pPr/>
              <a:t>17</a:t>
            </a:fld>
            <a:endParaRPr lang="en-GB" dirty="0"/>
          </a:p>
        </p:txBody>
      </p:sp>
    </p:spTree>
    <p:extLst>
      <p:ext uri="{BB962C8B-B14F-4D97-AF65-F5344CB8AC3E}">
        <p14:creationId xmlns:p14="http://schemas.microsoft.com/office/powerpoint/2010/main" xmlns="" val="1202748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49B7CDF-C191-4C0F-B404-03F174735D93}" type="slidenum">
              <a:rPr lang="en-GB" smtClean="0">
                <a:latin typeface="Arial" pitchFamily="34" charset="0"/>
              </a:rPr>
              <a:pPr/>
              <a:t>2</a:t>
            </a:fld>
            <a:endParaRPr lang="en-GB" dirty="0" smtClean="0">
              <a:latin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AU" dirty="0"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C9C50FA-05E4-41B8-B60C-952291ACD9B0}"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xmlns="" val="3903063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C9C50FA-05E4-41B8-B60C-952291ACD9B0}"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xmlns="" val="1335550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C9C50FA-05E4-41B8-B60C-952291ACD9B0}" type="slidenum">
              <a:rPr lang="en-GB" smtClean="0"/>
              <a:pPr/>
              <a:t>5</a:t>
            </a:fld>
            <a:endParaRPr lang="en-GB" dirty="0"/>
          </a:p>
        </p:txBody>
      </p:sp>
    </p:spTree>
    <p:extLst>
      <p:ext uri="{BB962C8B-B14F-4D97-AF65-F5344CB8AC3E}">
        <p14:creationId xmlns:p14="http://schemas.microsoft.com/office/powerpoint/2010/main" xmlns="" val="1708591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49B7CDF-C191-4C0F-B404-03F174735D93}" type="slidenum">
              <a:rPr lang="en-GB" smtClean="0">
                <a:latin typeface="Arial" pitchFamily="34" charset="0"/>
              </a:rPr>
              <a:pPr/>
              <a:t>6</a:t>
            </a:fld>
            <a:endParaRPr lang="en-GB" dirty="0" smtClean="0">
              <a:latin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AU" dirty="0"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C9C50FA-05E4-41B8-B60C-952291ACD9B0}" type="slidenum">
              <a:rPr lang="en-GB" smtClean="0"/>
              <a:pPr/>
              <a:t>7</a:t>
            </a:fld>
            <a:endParaRPr lang="en-GB" dirty="0"/>
          </a:p>
        </p:txBody>
      </p:sp>
    </p:spTree>
    <p:extLst>
      <p:ext uri="{BB962C8B-B14F-4D97-AF65-F5344CB8AC3E}">
        <p14:creationId xmlns:p14="http://schemas.microsoft.com/office/powerpoint/2010/main" xmlns="" val="1193167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C9C50FA-05E4-41B8-B60C-952291ACD9B0}" type="slidenum">
              <a:rPr lang="en-GB" smtClean="0"/>
              <a:pPr/>
              <a:t>8</a:t>
            </a:fld>
            <a:endParaRPr lang="en-GB" dirty="0"/>
          </a:p>
        </p:txBody>
      </p:sp>
    </p:spTree>
    <p:extLst>
      <p:ext uri="{BB962C8B-B14F-4D97-AF65-F5344CB8AC3E}">
        <p14:creationId xmlns:p14="http://schemas.microsoft.com/office/powerpoint/2010/main" xmlns="" val="118331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C9C50FA-05E4-41B8-B60C-952291ACD9B0}" type="slidenum">
              <a:rPr lang="en-GB" smtClean="0"/>
              <a:pPr/>
              <a:t>9</a:t>
            </a:fld>
            <a:endParaRPr lang="en-GB" dirty="0"/>
          </a:p>
        </p:txBody>
      </p:sp>
    </p:spTree>
    <p:extLst>
      <p:ext uri="{BB962C8B-B14F-4D97-AF65-F5344CB8AC3E}">
        <p14:creationId xmlns:p14="http://schemas.microsoft.com/office/powerpoint/2010/main" xmlns="" val="1183314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50" descr="background"/>
          <p:cNvPicPr>
            <a:picLocks noChangeAspect="1" noChangeArrowheads="1"/>
          </p:cNvPicPr>
          <p:nvPr userDrawn="1"/>
        </p:nvPicPr>
        <p:blipFill>
          <a:blip r:embed="rId2" cstate="screen"/>
          <a:srcRect t="8333" b="41667"/>
          <a:stretch>
            <a:fillRect/>
          </a:stretch>
        </p:blipFill>
        <p:spPr bwMode="auto">
          <a:xfrm>
            <a:off x="0" y="1143000"/>
            <a:ext cx="9144000" cy="2286000"/>
          </a:xfrm>
          <a:prstGeom prst="rect">
            <a:avLst/>
          </a:prstGeom>
          <a:noFill/>
        </p:spPr>
      </p:pic>
      <p:pic>
        <p:nvPicPr>
          <p:cNvPr id="11" name="Picture 32" descr="4RFLogoCMYKColour"/>
          <p:cNvPicPr>
            <a:picLocks noChangeAspect="1" noChangeArrowheads="1"/>
          </p:cNvPicPr>
          <p:nvPr userDrawn="1"/>
        </p:nvPicPr>
        <p:blipFill>
          <a:blip r:embed="rId3" cstate="screen"/>
          <a:srcRect/>
          <a:stretch>
            <a:fillRect/>
          </a:stretch>
        </p:blipFill>
        <p:spPr bwMode="auto">
          <a:xfrm>
            <a:off x="152400" y="1828800"/>
            <a:ext cx="1676400" cy="450850"/>
          </a:xfrm>
          <a:prstGeom prst="rect">
            <a:avLst/>
          </a:prstGeom>
          <a:noFill/>
        </p:spPr>
      </p:pic>
      <p:sp>
        <p:nvSpPr>
          <p:cNvPr id="2" name="Title 1"/>
          <p:cNvSpPr>
            <a:spLocks noGrp="1"/>
          </p:cNvSpPr>
          <p:nvPr>
            <p:ph type="ctrTitle"/>
          </p:nvPr>
        </p:nvSpPr>
        <p:spPr>
          <a:xfrm>
            <a:off x="763200" y="2145600"/>
            <a:ext cx="5335200" cy="381600"/>
          </a:xfrm>
        </p:spPr>
        <p:txBody>
          <a:bodyPr>
            <a:noAutofit/>
          </a:bodyPr>
          <a:lstStyle>
            <a:lvl1pPr algn="l">
              <a:defRPr sz="2400">
                <a:solidFill>
                  <a:schemeClr val="bg1"/>
                </a:solidFill>
                <a:latin typeface="Arial" pitchFamily="34" charset="0"/>
                <a:cs typeface="Arial"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763200" y="2516400"/>
            <a:ext cx="5335200" cy="687600"/>
          </a:xfrm>
        </p:spPr>
        <p:txBody>
          <a:bodyPr>
            <a:normAutofit/>
          </a:bodyPr>
          <a:lstStyle>
            <a:lvl1pPr marL="0" indent="0" algn="l">
              <a:buFont typeface="Arial" pitchFamily="34" charset="0"/>
              <a:buNone/>
              <a:defRPr sz="18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12" name="Line 39"/>
          <p:cNvSpPr>
            <a:spLocks noChangeShapeType="1"/>
          </p:cNvSpPr>
          <p:nvPr userDrawn="1"/>
        </p:nvSpPr>
        <p:spPr bwMode="white">
          <a:xfrm flipV="1">
            <a:off x="6438900" y="952500"/>
            <a:ext cx="0" cy="2667000"/>
          </a:xfrm>
          <a:prstGeom prst="line">
            <a:avLst/>
          </a:prstGeom>
          <a:noFill/>
          <a:ln w="76200">
            <a:solidFill>
              <a:schemeClr val="bg1"/>
            </a:solidFill>
            <a:round/>
            <a:headEnd/>
            <a:tailEnd/>
          </a:ln>
        </p:spPr>
        <p:txBody>
          <a:bodyPr wrap="none" anchor="ctr"/>
          <a:lstStyle/>
          <a:p>
            <a:endParaRPr lang="en-GB" dirty="0"/>
          </a:p>
        </p:txBody>
      </p:sp>
      <p:sp>
        <p:nvSpPr>
          <p:cNvPr id="13" name="Line 40"/>
          <p:cNvSpPr>
            <a:spLocks noChangeShapeType="1"/>
          </p:cNvSpPr>
          <p:nvPr userDrawn="1"/>
        </p:nvSpPr>
        <p:spPr bwMode="white">
          <a:xfrm flipV="1">
            <a:off x="8801100" y="952500"/>
            <a:ext cx="0" cy="2667000"/>
          </a:xfrm>
          <a:prstGeom prst="line">
            <a:avLst/>
          </a:prstGeom>
          <a:noFill/>
          <a:ln w="76200">
            <a:solidFill>
              <a:schemeClr val="bg1"/>
            </a:solidFill>
            <a:round/>
            <a:headEnd/>
            <a:tailEnd/>
          </a:ln>
        </p:spPr>
        <p:txBody>
          <a:bodyPr wrap="none" anchor="ctr"/>
          <a:lstStyle/>
          <a:p>
            <a:endParaRPr lang="en-GB" dirty="0"/>
          </a:p>
        </p:txBody>
      </p:sp>
      <p:pic>
        <p:nvPicPr>
          <p:cNvPr id="14" name="Picture 38" descr="4RFLogoCMYKColour1"/>
          <p:cNvPicPr>
            <a:picLocks noChangeAspect="1" noChangeArrowheads="1"/>
          </p:cNvPicPr>
          <p:nvPr userDrawn="1"/>
        </p:nvPicPr>
        <p:blipFill>
          <a:blip r:embed="rId4" cstate="screen"/>
          <a:srcRect/>
          <a:stretch>
            <a:fillRect/>
          </a:stretch>
        </p:blipFill>
        <p:spPr bwMode="auto">
          <a:xfrm>
            <a:off x="6527800" y="5240338"/>
            <a:ext cx="1854200" cy="500062"/>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8" name="Text Placeholder 7"/>
          <p:cNvSpPr>
            <a:spLocks noGrp="1"/>
          </p:cNvSpPr>
          <p:nvPr>
            <p:ph type="body" sz="quarter" idx="13"/>
          </p:nvPr>
        </p:nvSpPr>
        <p:spPr>
          <a:xfrm>
            <a:off x="381600" y="1144801"/>
            <a:ext cx="8048052" cy="4927405"/>
          </a:xfrm>
        </p:spPr>
        <p:txBody>
          <a:body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eft graph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9" name="Picture Placeholder 8"/>
          <p:cNvSpPr>
            <a:spLocks noGrp="1"/>
          </p:cNvSpPr>
          <p:nvPr>
            <p:ph type="pic" sz="quarter" idx="13"/>
          </p:nvPr>
        </p:nvSpPr>
        <p:spPr>
          <a:xfrm>
            <a:off x="5000400" y="1143001"/>
            <a:ext cx="3428997" cy="2643190"/>
          </a:xfrm>
        </p:spPr>
        <p:txBody>
          <a:bodyPr/>
          <a:lstStyle/>
          <a:p>
            <a:endParaRPr lang="en-GB" dirty="0"/>
          </a:p>
        </p:txBody>
      </p:sp>
      <p:sp>
        <p:nvSpPr>
          <p:cNvPr id="11" name="Text Placeholder 10"/>
          <p:cNvSpPr>
            <a:spLocks noGrp="1"/>
          </p:cNvSpPr>
          <p:nvPr>
            <p:ph type="body" sz="quarter" idx="14"/>
          </p:nvPr>
        </p:nvSpPr>
        <p:spPr>
          <a:xfrm>
            <a:off x="381600" y="1144800"/>
            <a:ext cx="4286250" cy="4786312"/>
          </a:xfrm>
        </p:spPr>
        <p:txBody>
          <a:body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eft rable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11" name="Text Placeholder 10"/>
          <p:cNvSpPr>
            <a:spLocks noGrp="1"/>
          </p:cNvSpPr>
          <p:nvPr>
            <p:ph type="body" sz="quarter" idx="14"/>
          </p:nvPr>
        </p:nvSpPr>
        <p:spPr>
          <a:xfrm>
            <a:off x="381600" y="1144800"/>
            <a:ext cx="4286250" cy="4786312"/>
          </a:xfrm>
        </p:spPr>
        <p:txBody>
          <a:bodyPr/>
          <a:lstStyle/>
          <a:p>
            <a:pPr lvl="0"/>
            <a:r>
              <a:rPr lang="en-US" dirty="0" smtClean="0"/>
              <a:t>Click to edit Master text styles</a:t>
            </a:r>
          </a:p>
          <a:p>
            <a:pPr lvl="1"/>
            <a:r>
              <a:rPr lang="en-US" dirty="0" smtClean="0"/>
              <a:t>Second level</a:t>
            </a:r>
          </a:p>
        </p:txBody>
      </p:sp>
      <p:sp>
        <p:nvSpPr>
          <p:cNvPr id="6" name="Table Placeholder 5"/>
          <p:cNvSpPr>
            <a:spLocks noGrp="1"/>
          </p:cNvSpPr>
          <p:nvPr>
            <p:ph type="tbl" sz="quarter" idx="15"/>
          </p:nvPr>
        </p:nvSpPr>
        <p:spPr>
          <a:xfrm>
            <a:off x="5000628" y="1143000"/>
            <a:ext cx="3571872" cy="3714750"/>
          </a:xfrm>
        </p:spPr>
        <p:txBody>
          <a:bodyPr/>
          <a:lstStyle/>
          <a:p>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c left tex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9" name="Text Placeholder 8"/>
          <p:cNvSpPr>
            <a:spLocks noGrp="1"/>
          </p:cNvSpPr>
          <p:nvPr>
            <p:ph type="body" sz="quarter" idx="13"/>
          </p:nvPr>
        </p:nvSpPr>
        <p:spPr>
          <a:xfrm>
            <a:off x="4572000" y="1144800"/>
            <a:ext cx="3857625" cy="4429125"/>
          </a:xfrm>
        </p:spPr>
        <p:txBody>
          <a:bodyPr/>
          <a:lstStyle/>
          <a:p>
            <a:pPr lvl="0"/>
            <a:r>
              <a:rPr lang="en-US" dirty="0" smtClean="0"/>
              <a:t>Click to edit Master text styles</a:t>
            </a:r>
          </a:p>
          <a:p>
            <a:pPr lvl="1"/>
            <a:r>
              <a:rPr lang="en-US" dirty="0" smtClean="0"/>
              <a:t>Second level</a:t>
            </a:r>
          </a:p>
        </p:txBody>
      </p:sp>
      <p:sp>
        <p:nvSpPr>
          <p:cNvPr id="11" name="Picture Placeholder 10"/>
          <p:cNvSpPr>
            <a:spLocks noGrp="1"/>
          </p:cNvSpPr>
          <p:nvPr>
            <p:ph type="pic" sz="quarter" idx="14"/>
          </p:nvPr>
        </p:nvSpPr>
        <p:spPr>
          <a:xfrm>
            <a:off x="381600" y="1144800"/>
            <a:ext cx="3786188" cy="3143250"/>
          </a:xfrm>
        </p:spPr>
        <p:txBody>
          <a:bodyPr/>
          <a:lstStyle/>
          <a:p>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age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7" name="Picture Placeholder 6"/>
          <p:cNvSpPr>
            <a:spLocks noGrp="1"/>
          </p:cNvSpPr>
          <p:nvPr>
            <p:ph type="pic" sz="quarter" idx="13"/>
          </p:nvPr>
        </p:nvSpPr>
        <p:spPr>
          <a:xfrm>
            <a:off x="381600" y="1144800"/>
            <a:ext cx="8143875" cy="5143500"/>
          </a:xfrm>
        </p:spPr>
        <p:txBody>
          <a:bodyPr/>
          <a:lstStyle/>
          <a:p>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bove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381600" y="1144800"/>
            <a:ext cx="8143875" cy="2643190"/>
          </a:xfrm>
        </p:spPr>
        <p:txBody>
          <a:bodyPr/>
          <a:lstStyle/>
          <a:p>
            <a:pPr lvl="0"/>
            <a:r>
              <a:rPr lang="en-US" dirty="0" smtClean="0"/>
              <a:t>Click to edit Master text styles</a:t>
            </a:r>
          </a:p>
          <a:p>
            <a:pPr lvl="1"/>
            <a:r>
              <a:rPr lang="en-US" dirty="0" smtClean="0"/>
              <a:t>Second level</a:t>
            </a:r>
          </a:p>
        </p:txBody>
      </p:sp>
      <p:sp>
        <p:nvSpPr>
          <p:cNvPr id="9" name="Picture Placeholder 8"/>
          <p:cNvSpPr>
            <a:spLocks noGrp="1"/>
          </p:cNvSpPr>
          <p:nvPr>
            <p:ph type="pic" sz="quarter" idx="14"/>
          </p:nvPr>
        </p:nvSpPr>
        <p:spPr>
          <a:xfrm>
            <a:off x="381600" y="4000500"/>
            <a:ext cx="8143875" cy="2143125"/>
          </a:xfrm>
        </p:spPr>
        <p:txBody>
          <a:bodyPr/>
          <a:lstStyle/>
          <a:p>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Footer Placeholder 5"/>
          <p:cNvSpPr>
            <a:spLocks noGrp="1"/>
          </p:cNvSpPr>
          <p:nvPr>
            <p:ph type="ftr" sz="quarter" idx="11"/>
          </p:nvPr>
        </p:nvSpPr>
        <p:spPr>
          <a:xfrm>
            <a:off x="762000" y="6553200"/>
            <a:ext cx="4038600" cy="304800"/>
          </a:xfrm>
          <a:prstGeom prst="rect">
            <a:avLst/>
          </a:prstGeom>
        </p:spPr>
        <p:txBody>
          <a:bodyPr/>
          <a:lstStyle>
            <a:lvl1pPr>
              <a:defRPr/>
            </a:lvl1pPr>
          </a:lstStyle>
          <a:p>
            <a:pPr>
              <a:defRPr/>
            </a:pPr>
            <a:r>
              <a:rPr lang="en-GB" dirty="0" smtClean="0"/>
              <a:t>© 2011 4RF | Confidential</a:t>
            </a:r>
            <a:endParaRPr lang="en-GB" dirty="0"/>
          </a:p>
        </p:txBody>
      </p:sp>
      <p:sp>
        <p:nvSpPr>
          <p:cNvPr id="5" name="Slide Number Placeholder 6"/>
          <p:cNvSpPr>
            <a:spLocks noGrp="1"/>
          </p:cNvSpPr>
          <p:nvPr>
            <p:ph type="sldNum" sz="quarter" idx="12"/>
          </p:nvPr>
        </p:nvSpPr>
        <p:spPr>
          <a:xfrm>
            <a:off x="381000" y="6553200"/>
            <a:ext cx="361950" cy="304800"/>
          </a:xfrm>
          <a:prstGeom prst="rect">
            <a:avLst/>
          </a:prstGeom>
        </p:spPr>
        <p:txBody>
          <a:bodyPr/>
          <a:lstStyle>
            <a:lvl1pPr>
              <a:defRPr/>
            </a:lvl1pPr>
          </a:lstStyle>
          <a:p>
            <a:pPr>
              <a:defRPr/>
            </a:pPr>
            <a:fld id="{7437B22F-F6BE-4269-B34C-B4232F47312E}" type="slidenum">
              <a:rPr lang="en-GB"/>
              <a:pPr>
                <a:defRPr/>
              </a:pPr>
              <a:t>‹#›</a:t>
            </a:fld>
            <a:endParaRPr lang="en-GB" dirty="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D744FEB-299D-4FCC-BA69-7EEBFA0025AD}" type="slidenum">
              <a:rPr lang="en-NZ">
                <a:solidFill>
                  <a:prstClr val="black"/>
                </a:solidFill>
              </a:rPr>
              <a:pPr>
                <a:defRPr/>
              </a:pPr>
              <a:t>‹#›</a:t>
            </a:fld>
            <a:endParaRPr lang="en-NZ" dirty="0">
              <a:solidFill>
                <a:prstClr val="black"/>
              </a:solidFill>
            </a:endParaRPr>
          </a:p>
        </p:txBody>
      </p:sp>
    </p:spTree>
    <p:extLst>
      <p:ext uri="{BB962C8B-B14F-4D97-AF65-F5344CB8AC3E}">
        <p14:creationId xmlns:p14="http://schemas.microsoft.com/office/powerpoint/2010/main" xmlns="" val="1996075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600" y="360000"/>
            <a:ext cx="8229600" cy="4032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81600" y="1144800"/>
            <a:ext cx="8229600" cy="5180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7" name="Line 26"/>
          <p:cNvSpPr>
            <a:spLocks noChangeShapeType="1"/>
          </p:cNvSpPr>
          <p:nvPr userDrawn="1"/>
        </p:nvSpPr>
        <p:spPr bwMode="auto">
          <a:xfrm>
            <a:off x="381000" y="6442075"/>
            <a:ext cx="8229600" cy="0"/>
          </a:xfrm>
          <a:prstGeom prst="line">
            <a:avLst/>
          </a:prstGeom>
          <a:noFill/>
          <a:ln w="9525">
            <a:solidFill>
              <a:srgbClr val="C8C8C8"/>
            </a:solidFill>
            <a:round/>
            <a:headEnd/>
            <a:tailEnd/>
          </a:ln>
        </p:spPr>
        <p:txBody>
          <a:bodyPr wrap="none" anchor="ctr"/>
          <a:lstStyle/>
          <a:p>
            <a:endParaRPr lang="en-GB" dirty="0"/>
          </a:p>
        </p:txBody>
      </p:sp>
      <p:pic>
        <p:nvPicPr>
          <p:cNvPr id="8" name="Picture 22" descr="4RFLogoCMYKColour1"/>
          <p:cNvPicPr>
            <a:picLocks noChangeAspect="1" noChangeArrowheads="1"/>
          </p:cNvPicPr>
          <p:nvPr userDrawn="1"/>
        </p:nvPicPr>
        <p:blipFill>
          <a:blip r:embed="rId11" cstate="screen"/>
          <a:srcRect/>
          <a:stretch>
            <a:fillRect/>
          </a:stretch>
        </p:blipFill>
        <p:spPr bwMode="auto">
          <a:xfrm>
            <a:off x="7762875" y="6508750"/>
            <a:ext cx="879475" cy="241300"/>
          </a:xfrm>
          <a:prstGeom prst="rect">
            <a:avLst/>
          </a:prstGeom>
          <a:noFill/>
        </p:spPr>
      </p:pic>
      <p:pic>
        <p:nvPicPr>
          <p:cNvPr id="9" name="Picture 25" descr="background"/>
          <p:cNvPicPr>
            <a:picLocks noChangeAspect="1" noChangeArrowheads="1"/>
          </p:cNvPicPr>
          <p:nvPr userDrawn="1"/>
        </p:nvPicPr>
        <p:blipFill>
          <a:blip r:embed="rId12" cstate="screen"/>
          <a:srcRect t="8333" b="41667"/>
          <a:stretch>
            <a:fillRect/>
          </a:stretch>
        </p:blipFill>
        <p:spPr bwMode="auto">
          <a:xfrm>
            <a:off x="8839200" y="1143000"/>
            <a:ext cx="304800" cy="2286000"/>
          </a:xfrm>
          <a:prstGeom prst="rect">
            <a:avLst/>
          </a:prstGeom>
          <a:noFill/>
        </p:spPr>
      </p:pic>
      <p:sp>
        <p:nvSpPr>
          <p:cNvPr id="16" name="Rectangle 27"/>
          <p:cNvSpPr>
            <a:spLocks noChangeArrowheads="1"/>
          </p:cNvSpPr>
          <p:nvPr userDrawn="1"/>
        </p:nvSpPr>
        <p:spPr bwMode="auto">
          <a:xfrm>
            <a:off x="381600" y="6553200"/>
            <a:ext cx="4443442" cy="161948"/>
          </a:xfrm>
          <a:prstGeom prst="rect">
            <a:avLst/>
          </a:prstGeom>
          <a:noFill/>
          <a:ln w="9525">
            <a:noFill/>
            <a:miter lim="800000"/>
            <a:headEnd/>
            <a:tailEnd/>
          </a:ln>
        </p:spPr>
        <p:txBody>
          <a:bodyPr lIns="0" tIns="0" rIns="0" bIns="0"/>
          <a:lstStyle/>
          <a:p>
            <a:pPr>
              <a:spcBef>
                <a:spcPct val="0"/>
              </a:spcBef>
            </a:pPr>
            <a:fld id="{A3FB1417-E45E-47B1-83B3-EA07AABD860D}" type="slidenum">
              <a:rPr lang="en-GB" sz="1000" smtClean="0">
                <a:solidFill>
                  <a:srgbClr val="565656"/>
                </a:solidFill>
                <a:latin typeface="Arial" pitchFamily="34" charset="0"/>
                <a:cs typeface="Arial" pitchFamily="34" charset="0"/>
              </a:rPr>
              <a:pPr>
                <a:spcBef>
                  <a:spcPct val="0"/>
                </a:spcBef>
              </a:pPr>
              <a:t>‹#›</a:t>
            </a:fld>
            <a:r>
              <a:rPr lang="en-GB" sz="1000" dirty="0" smtClean="0">
                <a:solidFill>
                  <a:srgbClr val="565656"/>
                </a:solidFill>
                <a:latin typeface="Arial" pitchFamily="34" charset="0"/>
                <a:cs typeface="Arial" pitchFamily="34" charset="0"/>
              </a:rPr>
              <a:t>	© 2011 </a:t>
            </a:r>
            <a:r>
              <a:rPr lang="en-GB" sz="1000" dirty="0">
                <a:solidFill>
                  <a:srgbClr val="565656"/>
                </a:solidFill>
                <a:latin typeface="Arial" pitchFamily="34" charset="0"/>
                <a:cs typeface="Arial" pitchFamily="34" charset="0"/>
              </a:rPr>
              <a:t>4RF | </a:t>
            </a:r>
            <a:r>
              <a:rPr lang="en-GB" sz="1000" dirty="0" smtClean="0">
                <a:solidFill>
                  <a:srgbClr val="565656"/>
                </a:solidFill>
                <a:latin typeface="Arial" pitchFamily="34" charset="0"/>
                <a:cs typeface="Arial" pitchFamily="34" charset="0"/>
              </a:rPr>
              <a:t>Confidential	</a:t>
            </a:r>
            <a:endParaRPr lang="en-GB" sz="1000" dirty="0">
              <a:solidFill>
                <a:srgbClr val="565656"/>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7" r:id="rId4"/>
    <p:sldLayoutId id="2147483655" r:id="rId5"/>
    <p:sldLayoutId id="2147483654" r:id="rId6"/>
    <p:sldLayoutId id="2147483656" r:id="rId7"/>
    <p:sldLayoutId id="2147483658" r:id="rId8"/>
    <p:sldLayoutId id="2147483659" r:id="rId9"/>
  </p:sldLayoutIdLst>
  <p:hf hdr="0" ftr="0"/>
  <p:txStyles>
    <p:titleStyle>
      <a:lvl1pPr algn="l" defTabSz="914400" rtl="0" eaLnBrk="1" latinLnBrk="0" hangingPunct="1">
        <a:spcBef>
          <a:spcPct val="0"/>
        </a:spcBef>
        <a:buNone/>
        <a:defRPr sz="2400" kern="1200">
          <a:solidFill>
            <a:srgbClr val="F63E3E"/>
          </a:solidFill>
          <a:latin typeface="Arial" pitchFamily="34" charset="0"/>
          <a:ea typeface="+mj-ea"/>
          <a:cs typeface="Arial" pitchFamily="34" charset="0"/>
        </a:defRPr>
      </a:lvl1pPr>
    </p:titleStyle>
    <p:bodyStyle>
      <a:lvl1pPr marL="0" indent="0" algn="l" defTabSz="914400" rtl="0" eaLnBrk="1" latinLnBrk="0" hangingPunct="1">
        <a:lnSpc>
          <a:spcPct val="130000"/>
        </a:lnSpc>
        <a:spcBef>
          <a:spcPct val="20000"/>
        </a:spcBef>
        <a:buFont typeface="Arial" pitchFamily="34" charset="0"/>
        <a:buNone/>
        <a:defRPr sz="1600" kern="1200">
          <a:solidFill>
            <a:srgbClr val="414B56"/>
          </a:solidFill>
          <a:latin typeface="Arial" pitchFamily="34" charset="0"/>
          <a:ea typeface="+mn-ea"/>
          <a:cs typeface="Arial" pitchFamily="34" charset="0"/>
        </a:defRPr>
      </a:lvl1pPr>
      <a:lvl2pPr marL="381600" indent="-190800" algn="l" defTabSz="914400" rtl="0" eaLnBrk="1" latinLnBrk="0" hangingPunct="1">
        <a:lnSpc>
          <a:spcPct val="130000"/>
        </a:lnSpc>
        <a:spcBef>
          <a:spcPct val="20000"/>
        </a:spcBef>
        <a:buClr>
          <a:srgbClr val="F63E3E"/>
        </a:buClr>
        <a:buFont typeface="Arial" pitchFamily="34" charset="0"/>
        <a:buChar char="•"/>
        <a:defRPr sz="1600" kern="1200">
          <a:solidFill>
            <a:srgbClr val="414B56"/>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upload.wikimedia.org/wikipedia/commons/8/8d/Umspannwerk_Bisamberg.jpg"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762000" y="2146300"/>
            <a:ext cx="5543550" cy="381000"/>
          </a:xfrm>
        </p:spPr>
        <p:txBody>
          <a:bodyPr/>
          <a:lstStyle/>
          <a:p>
            <a:pPr eaLnBrk="1" hangingPunct="1"/>
            <a:r>
              <a:rPr lang="en-GB" dirty="0" smtClean="0"/>
              <a:t>Aprisa SR</a:t>
            </a:r>
          </a:p>
        </p:txBody>
      </p:sp>
      <p:sp>
        <p:nvSpPr>
          <p:cNvPr id="8195" name="Rectangle 3"/>
          <p:cNvSpPr>
            <a:spLocks noGrp="1" noChangeArrowheads="1"/>
          </p:cNvSpPr>
          <p:nvPr>
            <p:ph type="subTitle" idx="1"/>
          </p:nvPr>
        </p:nvSpPr>
        <p:spPr/>
        <p:txBody>
          <a:bodyPr/>
          <a:lstStyle/>
          <a:p>
            <a:pPr marL="0" indent="0" eaLnBrk="1" hangingPunct="1"/>
            <a:r>
              <a:rPr lang="en-GB" dirty="0" smtClean="0"/>
              <a:t>Security</a:t>
            </a:r>
          </a:p>
        </p:txBody>
      </p:sp>
      <p:sp>
        <p:nvSpPr>
          <p:cNvPr id="8196" name="Rectangle 4"/>
          <p:cNvSpPr>
            <a:spLocks noChangeArrowheads="1"/>
          </p:cNvSpPr>
          <p:nvPr/>
        </p:nvSpPr>
        <p:spPr bwMode="auto">
          <a:xfrm>
            <a:off x="6046788" y="4492625"/>
            <a:ext cx="184150" cy="457200"/>
          </a:xfrm>
          <a:prstGeom prst="rect">
            <a:avLst/>
          </a:prstGeom>
          <a:noFill/>
          <a:ln w="9525">
            <a:noFill/>
            <a:miter lim="800000"/>
            <a:headEnd/>
            <a:tailEnd/>
          </a:ln>
        </p:spPr>
        <p:txBody>
          <a:bodyPr wrap="none">
            <a:spAutoFit/>
          </a:bodyPr>
          <a:lstStyle/>
          <a:p>
            <a:pPr algn="r">
              <a:spcBef>
                <a:spcPct val="0"/>
              </a:spcBef>
            </a:pPr>
            <a:endParaRPr lang="en-AU"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dirty="0" smtClean="0"/>
              <a:t>Key considerations – confidentiality and non-repudiation</a:t>
            </a:r>
            <a:endParaRPr lang="en-NZ" dirty="0"/>
          </a:p>
        </p:txBody>
      </p:sp>
      <p:sp>
        <p:nvSpPr>
          <p:cNvPr id="3" name="Text Placeholder 2"/>
          <p:cNvSpPr>
            <a:spLocks noGrp="1"/>
          </p:cNvSpPr>
          <p:nvPr>
            <p:ph type="body" sz="quarter" idx="13"/>
          </p:nvPr>
        </p:nvSpPr>
        <p:spPr>
          <a:xfrm>
            <a:off x="381600" y="1144801"/>
            <a:ext cx="7780623" cy="5236527"/>
          </a:xfrm>
        </p:spPr>
        <p:txBody>
          <a:bodyPr>
            <a:normAutofit/>
          </a:bodyPr>
          <a:lstStyle/>
          <a:p>
            <a:pPr>
              <a:spcAft>
                <a:spcPts val="600"/>
              </a:spcAft>
            </a:pPr>
            <a:r>
              <a:rPr lang="en-NZ" dirty="0" smtClean="0"/>
              <a:t>A secure network must be designed around maintaining confidentiality and</a:t>
            </a:r>
            <a:br>
              <a:rPr lang="en-NZ" dirty="0" smtClean="0"/>
            </a:br>
            <a:r>
              <a:rPr lang="en-NZ" dirty="0" smtClean="0"/>
              <a:t>non-repudiation.</a:t>
            </a:r>
          </a:p>
          <a:p>
            <a:r>
              <a:rPr lang="en-NZ" dirty="0" smtClean="0"/>
              <a:t>What is confidentiality and how it is achieved?</a:t>
            </a:r>
          </a:p>
          <a:p>
            <a:pPr lvl="1"/>
            <a:r>
              <a:rPr lang="en-NZ" dirty="0" smtClean="0"/>
              <a:t>Confidentiality is preventing the unauthorised access to information</a:t>
            </a:r>
          </a:p>
          <a:p>
            <a:pPr lvl="1">
              <a:spcAft>
                <a:spcPts val="600"/>
              </a:spcAft>
            </a:pPr>
            <a:r>
              <a:rPr lang="en-US" dirty="0" smtClean="0"/>
              <a:t>Encryption is used to reduce information leakage as far as possible to potential attackers: the key can be securely changed by over the air rekeying (</a:t>
            </a:r>
            <a:r>
              <a:rPr lang="en-US" dirty="0" err="1" smtClean="0"/>
              <a:t>OTAR</a:t>
            </a:r>
            <a:r>
              <a:rPr lang="en-US" dirty="0" smtClean="0"/>
              <a:t>)</a:t>
            </a:r>
            <a:endParaRPr lang="en-NZ" dirty="0" smtClean="0"/>
          </a:p>
          <a:p>
            <a:r>
              <a:rPr lang="en-NZ" dirty="0" smtClean="0"/>
              <a:t>What is non-repudiation and how is it achieved?</a:t>
            </a:r>
          </a:p>
          <a:p>
            <a:pPr lvl="1"/>
            <a:r>
              <a:rPr lang="en-NZ" dirty="0" smtClean="0"/>
              <a:t>Non-repudiation is </a:t>
            </a:r>
            <a:r>
              <a:rPr lang="en-US" dirty="0" smtClean="0"/>
              <a:t>preventing the denial of an action</a:t>
            </a:r>
          </a:p>
          <a:p>
            <a:pPr lvl="1">
              <a:spcAft>
                <a:spcPts val="600"/>
              </a:spcAft>
            </a:pPr>
            <a:r>
              <a:rPr lang="en-NZ" dirty="0" smtClean="0"/>
              <a:t>Data authentication ensures that data and commands cannot be refuted, preventing replay and man-in-the-middle attacks</a:t>
            </a:r>
          </a:p>
          <a:p>
            <a:pPr>
              <a:buClr>
                <a:srgbClr val="FF0000"/>
              </a:buClr>
            </a:pPr>
            <a:r>
              <a:rPr lang="en-NZ" dirty="0" smtClean="0"/>
              <a:t>These functions are implemented in the Aprisa SR through the use of robust and recognised cryptographic algorithms and techniques based on the AES standard, using block ciphers and 256 bit keys and the NIST specified CBC MAC </a:t>
            </a:r>
            <a:r>
              <a:rPr lang="en-NZ" dirty="0" smtClean="0">
                <a:solidFill>
                  <a:srgbClr val="FF0000"/>
                </a:solidFill>
              </a:rPr>
              <a:t>method of </a:t>
            </a:r>
            <a:r>
              <a:rPr lang="en-NZ" dirty="0" smtClean="0"/>
              <a:t>authentication.</a:t>
            </a:r>
          </a:p>
        </p:txBody>
      </p:sp>
    </p:spTree>
    <p:extLst>
      <p:ext uri="{BB962C8B-B14F-4D97-AF65-F5344CB8AC3E}">
        <p14:creationId xmlns:p14="http://schemas.microsoft.com/office/powerpoint/2010/main" xmlns="" val="20221812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dirty="0" smtClean="0"/>
              <a:t>Security technical summary</a:t>
            </a:r>
            <a:endParaRPr lang="en-NZ" dirty="0"/>
          </a:p>
        </p:txBody>
      </p:sp>
      <p:sp>
        <p:nvSpPr>
          <p:cNvPr id="3" name="Text Placeholder 2"/>
          <p:cNvSpPr>
            <a:spLocks noGrp="1"/>
          </p:cNvSpPr>
          <p:nvPr>
            <p:ph type="body" sz="quarter" idx="13"/>
          </p:nvPr>
        </p:nvSpPr>
        <p:spPr>
          <a:xfrm>
            <a:off x="381599" y="1144801"/>
            <a:ext cx="8290763" cy="5150121"/>
          </a:xfrm>
        </p:spPr>
        <p:txBody>
          <a:bodyPr>
            <a:noAutofit/>
          </a:bodyPr>
          <a:lstStyle/>
          <a:p>
            <a:r>
              <a:rPr lang="en-US" dirty="0" smtClean="0"/>
              <a:t>The Aprisa SR security incorporates a number of key technical factors:</a:t>
            </a:r>
            <a:endParaRPr lang="en-NZ" dirty="0" smtClean="0"/>
          </a:p>
          <a:p>
            <a:pPr lvl="1"/>
            <a:r>
              <a:rPr lang="en-NZ" dirty="0" smtClean="0"/>
              <a:t>Advanced Encryption Algorithm (AES), based on the </a:t>
            </a:r>
            <a:r>
              <a:rPr lang="en-NZ" dirty="0" err="1" smtClean="0"/>
              <a:t>Rijndael</a:t>
            </a:r>
            <a:r>
              <a:rPr lang="en-NZ" dirty="0" smtClean="0"/>
              <a:t> proposal as</a:t>
            </a:r>
            <a:br>
              <a:rPr lang="en-NZ" dirty="0" smtClean="0"/>
            </a:br>
            <a:r>
              <a:rPr lang="en-NZ" dirty="0" smtClean="0"/>
              <a:t>specified in FIPS PUB 197, configurable as 128, 192 or 256 bit encryption,</a:t>
            </a:r>
            <a:br>
              <a:rPr lang="en-NZ" dirty="0" smtClean="0"/>
            </a:br>
            <a:r>
              <a:rPr lang="en-NZ" dirty="0" smtClean="0"/>
              <a:t>with OTAR, optionally applied to all management and user data</a:t>
            </a:r>
          </a:p>
          <a:p>
            <a:pPr lvl="1"/>
            <a:r>
              <a:rPr lang="en-US" dirty="0" smtClean="0"/>
              <a:t>Cipher Block Chaining Message Authentication Code (CBC-MAC) specified</a:t>
            </a:r>
            <a:br>
              <a:rPr lang="en-US" dirty="0" smtClean="0"/>
            </a:br>
            <a:r>
              <a:rPr lang="en-US" dirty="0" smtClean="0"/>
              <a:t>in NIST SP 800-38C ensures data is from an authorised source</a:t>
            </a:r>
          </a:p>
          <a:p>
            <a:pPr lvl="1"/>
            <a:r>
              <a:rPr lang="en-US" dirty="0" smtClean="0"/>
              <a:t>Use of licensed frequency bands offers regulatory protection against</a:t>
            </a:r>
            <a:br>
              <a:rPr lang="en-US" dirty="0" smtClean="0"/>
            </a:br>
            <a:r>
              <a:rPr lang="en-US" dirty="0" smtClean="0"/>
              <a:t>interference from other users or unauthorised interference – while this does</a:t>
            </a:r>
            <a:br>
              <a:rPr lang="en-US" dirty="0" smtClean="0"/>
            </a:br>
            <a:r>
              <a:rPr lang="en-US" dirty="0" smtClean="0"/>
              <a:t>not stop jamming from occurring, enforcement measures are provided by the government licensing agency unlike </a:t>
            </a:r>
            <a:r>
              <a:rPr lang="en-US" dirty="0"/>
              <a:t>unlicensed </a:t>
            </a:r>
            <a:r>
              <a:rPr lang="en-US" dirty="0" smtClean="0"/>
              <a:t>systems where there is no </a:t>
            </a:r>
            <a:r>
              <a:rPr lang="en-US" dirty="0"/>
              <a:t>protection </a:t>
            </a:r>
            <a:endParaRPr lang="en-US" dirty="0" smtClean="0"/>
          </a:p>
          <a:p>
            <a:pPr lvl="1"/>
            <a:r>
              <a:rPr lang="en-US" dirty="0" smtClean="0"/>
              <a:t>The use of a high performance receiver design and the choice of modulation and coding improves interference performance</a:t>
            </a:r>
          </a:p>
          <a:p>
            <a:pPr lvl="1"/>
            <a:r>
              <a:rPr lang="en-US" dirty="0" smtClean="0"/>
              <a:t>Corrected </a:t>
            </a:r>
            <a:r>
              <a:rPr lang="en-US" dirty="0"/>
              <a:t>Block TEA (XXTEA) in CBC mode for encrypted software upgrades from USB </a:t>
            </a:r>
            <a:r>
              <a:rPr lang="en-US" dirty="0" smtClean="0"/>
              <a:t>memory sticks prevents a hacked version of Aprisa SR software being injected</a:t>
            </a:r>
          </a:p>
          <a:p>
            <a:pPr lvl="1"/>
            <a:r>
              <a:rPr lang="fr-FR" dirty="0" smtClean="0"/>
              <a:t>Data </a:t>
            </a:r>
            <a:r>
              <a:rPr lang="fr-FR" dirty="0"/>
              <a:t>/ management IP port </a:t>
            </a:r>
            <a:r>
              <a:rPr lang="en-US" dirty="0" smtClean="0"/>
              <a:t>segregation avoids management  masquerade</a:t>
            </a:r>
          </a:p>
          <a:p>
            <a:pPr>
              <a:lnSpc>
                <a:spcPct val="120000"/>
              </a:lnSpc>
              <a:spcAft>
                <a:spcPts val="600"/>
              </a:spcAft>
            </a:pPr>
            <a:endParaRPr lang="en-US" dirty="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01963" y="1216004"/>
            <a:ext cx="1033486" cy="21913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36439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dirty="0" smtClean="0"/>
              <a:t>Internal operating system security summary</a:t>
            </a:r>
            <a:endParaRPr lang="en-NZ" dirty="0"/>
          </a:p>
        </p:txBody>
      </p:sp>
      <p:sp>
        <p:nvSpPr>
          <p:cNvPr id="3" name="Text Placeholder 2"/>
          <p:cNvSpPr>
            <a:spLocks noGrp="1"/>
          </p:cNvSpPr>
          <p:nvPr>
            <p:ph type="body" sz="quarter" idx="14"/>
          </p:nvPr>
        </p:nvSpPr>
        <p:spPr>
          <a:xfrm>
            <a:off x="381598" y="1144800"/>
            <a:ext cx="6240583" cy="5236528"/>
          </a:xfrm>
        </p:spPr>
        <p:txBody>
          <a:bodyPr>
            <a:normAutofit lnSpcReduction="10000"/>
          </a:bodyPr>
          <a:lstStyle/>
          <a:p>
            <a:r>
              <a:rPr lang="en-US" dirty="0" smtClean="0"/>
              <a:t>The Aprisa SR operating system security measures comprise:</a:t>
            </a:r>
            <a:endParaRPr lang="en-NZ" dirty="0" smtClean="0"/>
          </a:p>
          <a:p>
            <a:pPr lvl="1"/>
            <a:r>
              <a:rPr lang="en-US" dirty="0" smtClean="0"/>
              <a:t>No output is displayed </a:t>
            </a:r>
            <a:r>
              <a:rPr lang="en-US" dirty="0"/>
              <a:t>during boot </a:t>
            </a:r>
            <a:r>
              <a:rPr lang="en-US" dirty="0" smtClean="0"/>
              <a:t>sequence – together with closing ports </a:t>
            </a:r>
            <a:r>
              <a:rPr lang="en-US" dirty="0"/>
              <a:t>during system </a:t>
            </a:r>
            <a:r>
              <a:rPr lang="en-US" dirty="0" smtClean="0"/>
              <a:t>start-up, this </a:t>
            </a:r>
            <a:r>
              <a:rPr lang="en-US" dirty="0"/>
              <a:t>prevents </a:t>
            </a:r>
            <a:r>
              <a:rPr lang="en-US" dirty="0" smtClean="0"/>
              <a:t>interruption of  </a:t>
            </a:r>
            <a:r>
              <a:rPr lang="en-US" dirty="0"/>
              <a:t>the start-up sequence and </a:t>
            </a:r>
            <a:r>
              <a:rPr lang="en-US" dirty="0" smtClean="0"/>
              <a:t> the ability to compromise operation</a:t>
            </a:r>
          </a:p>
          <a:p>
            <a:pPr lvl="1"/>
            <a:r>
              <a:rPr lang="en-US" dirty="0" smtClean="0"/>
              <a:t>No </a:t>
            </a:r>
            <a:r>
              <a:rPr lang="en-US" dirty="0"/>
              <a:t>user access to </a:t>
            </a:r>
            <a:r>
              <a:rPr lang="en-US" dirty="0" smtClean="0"/>
              <a:t>the radio’s internal file system – the </a:t>
            </a:r>
            <a:r>
              <a:rPr lang="en-US" dirty="0"/>
              <a:t>core operating system of the </a:t>
            </a:r>
            <a:r>
              <a:rPr lang="en-US" dirty="0" smtClean="0"/>
              <a:t>Aprisa SR is </a:t>
            </a:r>
            <a:r>
              <a:rPr lang="en-US" dirty="0"/>
              <a:t>not accessible to, or programmable by, the end-user thus ensuring the core functionality of the radio cannot be </a:t>
            </a:r>
            <a:r>
              <a:rPr lang="en-US" dirty="0" smtClean="0"/>
              <a:t>compromised</a:t>
            </a:r>
          </a:p>
          <a:p>
            <a:pPr lvl="1"/>
            <a:r>
              <a:rPr lang="en-US" dirty="0" smtClean="0"/>
              <a:t>Telnet </a:t>
            </a:r>
            <a:r>
              <a:rPr lang="en-US" dirty="0"/>
              <a:t>port </a:t>
            </a:r>
            <a:r>
              <a:rPr lang="en-US" dirty="0" smtClean="0"/>
              <a:t>block – restricting </a:t>
            </a:r>
            <a:r>
              <a:rPr lang="en-US" dirty="0"/>
              <a:t>Telnet access prevents </a:t>
            </a:r>
            <a:r>
              <a:rPr lang="en-US" dirty="0" smtClean="0"/>
              <a:t>unauthorised </a:t>
            </a:r>
            <a:r>
              <a:rPr lang="en-US" dirty="0"/>
              <a:t>access </a:t>
            </a:r>
            <a:r>
              <a:rPr lang="en-US" dirty="0" smtClean="0"/>
              <a:t>to </a:t>
            </a:r>
            <a:r>
              <a:rPr lang="en-US" dirty="0"/>
              <a:t>the management functions of the </a:t>
            </a:r>
            <a:r>
              <a:rPr lang="en-US" dirty="0" smtClean="0"/>
              <a:t>radio</a:t>
            </a:r>
          </a:p>
          <a:p>
            <a:pPr lvl="1"/>
            <a:r>
              <a:rPr lang="en-US" dirty="0" smtClean="0"/>
              <a:t>ICMP block – blocking </a:t>
            </a:r>
            <a:r>
              <a:rPr lang="en-US" dirty="0"/>
              <a:t>ICMP data protects the network should it become subject to a denial of service </a:t>
            </a:r>
            <a:r>
              <a:rPr lang="en-US" dirty="0" smtClean="0"/>
              <a:t>attack</a:t>
            </a:r>
          </a:p>
          <a:p>
            <a:pPr lvl="1"/>
            <a:r>
              <a:rPr lang="en-US" dirty="0" smtClean="0"/>
              <a:t>FTP block – limiting </a:t>
            </a:r>
            <a:r>
              <a:rPr lang="en-US" dirty="0"/>
              <a:t>access to file transfer functionality prevents </a:t>
            </a:r>
            <a:r>
              <a:rPr lang="en-US" dirty="0" smtClean="0"/>
              <a:t>unauthorised </a:t>
            </a:r>
            <a:r>
              <a:rPr lang="en-US" dirty="0"/>
              <a:t>users transferring and uploading malicious files over the communications </a:t>
            </a:r>
            <a:r>
              <a:rPr lang="en-US" dirty="0" smtClean="0"/>
              <a:t>network</a:t>
            </a:r>
            <a:endParaRPr lang="en-US" dirty="0"/>
          </a:p>
        </p:txBody>
      </p:sp>
      <p:pic>
        <p:nvPicPr>
          <p:cNvPr id="3078" name="Picture 6" descr="http://upload.wikimedia.org/wikipedia/commons/thumb/e/e1/Operating_system_placement.svg/250px-Operating_system_placement.svg.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50891" y="1081611"/>
            <a:ext cx="2169768" cy="32112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362653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dirty="0" smtClean="0"/>
              <a:t>Management security summary</a:t>
            </a:r>
            <a:endParaRPr lang="en-NZ" dirty="0"/>
          </a:p>
        </p:txBody>
      </p:sp>
      <p:sp>
        <p:nvSpPr>
          <p:cNvPr id="3" name="Text Placeholder 2"/>
          <p:cNvSpPr>
            <a:spLocks noGrp="1"/>
          </p:cNvSpPr>
          <p:nvPr>
            <p:ph type="body" sz="quarter" idx="13"/>
          </p:nvPr>
        </p:nvSpPr>
        <p:spPr>
          <a:xfrm>
            <a:off x="381598" y="1144801"/>
            <a:ext cx="7982755" cy="5236527"/>
          </a:xfrm>
        </p:spPr>
        <p:txBody>
          <a:bodyPr>
            <a:normAutofit/>
          </a:bodyPr>
          <a:lstStyle/>
          <a:p>
            <a:pPr>
              <a:spcAft>
                <a:spcPts val="600"/>
              </a:spcAft>
            </a:pPr>
            <a:r>
              <a:rPr lang="en-NZ" dirty="0" smtClean="0"/>
              <a:t>Authorisation levels means that end user accessible parameters are limited. </a:t>
            </a:r>
            <a:r>
              <a:rPr lang="en-US" dirty="0" smtClean="0"/>
              <a:t>Limiting </a:t>
            </a:r>
            <a:r>
              <a:rPr lang="en-US" dirty="0"/>
              <a:t>the number of personnel who can change functional settings reduces the potential of inadvertent change or malicious </a:t>
            </a:r>
            <a:r>
              <a:rPr lang="en-US" dirty="0" smtClean="0"/>
              <a:t>tampering; options are </a:t>
            </a:r>
            <a:r>
              <a:rPr lang="en-US" dirty="0"/>
              <a:t>view-only, technician, engineer and admin, </a:t>
            </a:r>
            <a:r>
              <a:rPr lang="en-US" dirty="0" smtClean="0"/>
              <a:t>all assigned appropriate privileges.</a:t>
            </a:r>
            <a:endParaRPr lang="en-US" dirty="0"/>
          </a:p>
          <a:p>
            <a:pPr marL="0" lvl="1" indent="0">
              <a:spcAft>
                <a:spcPts val="600"/>
              </a:spcAft>
              <a:buClrTx/>
              <a:buNone/>
            </a:pPr>
            <a:r>
              <a:rPr lang="en-US" dirty="0" smtClean="0"/>
              <a:t>Basic authentication with user name and password ensures that the end user must be approved by the system administrator before gaining access to the radio.</a:t>
            </a:r>
          </a:p>
          <a:p>
            <a:r>
              <a:rPr lang="en-US" dirty="0" smtClean="0"/>
              <a:t>A session </a:t>
            </a:r>
            <a:r>
              <a:rPr lang="en-US" dirty="0"/>
              <a:t>cookie over HTTPS on </a:t>
            </a:r>
            <a:r>
              <a:rPr lang="en-US" dirty="0" smtClean="0"/>
              <a:t>a web interface provides </a:t>
            </a:r>
            <a:r>
              <a:rPr lang="en-US" dirty="0"/>
              <a:t>a secure connection to the SuperVisor web browser management </a:t>
            </a:r>
            <a:r>
              <a:rPr lang="en-US" dirty="0" smtClean="0"/>
              <a:t>application:</a:t>
            </a:r>
          </a:p>
          <a:p>
            <a:pPr lvl="1"/>
            <a:r>
              <a:rPr lang="en-US" dirty="0" smtClean="0"/>
              <a:t>HTTPS </a:t>
            </a:r>
            <a:r>
              <a:rPr lang="en-US" dirty="0"/>
              <a:t>Authentication is TLS 1.0 (SSL 3.1) </a:t>
            </a:r>
            <a:r>
              <a:rPr lang="en-US" dirty="0" smtClean="0"/>
              <a:t>IETF RFC </a:t>
            </a:r>
            <a:r>
              <a:rPr lang="en-US" dirty="0"/>
              <a:t>2246 January </a:t>
            </a:r>
            <a:r>
              <a:rPr lang="en-US" dirty="0" smtClean="0"/>
              <a:t>1999</a:t>
            </a:r>
          </a:p>
          <a:p>
            <a:pPr lvl="1"/>
            <a:r>
              <a:rPr lang="en-US" dirty="0" smtClean="0"/>
              <a:t>Session cookies expire </a:t>
            </a:r>
            <a:r>
              <a:rPr lang="en-US" dirty="0"/>
              <a:t>when the </a:t>
            </a:r>
            <a:r>
              <a:rPr lang="en-US" dirty="0" smtClean="0"/>
              <a:t>end user’s </a:t>
            </a:r>
            <a:r>
              <a:rPr lang="en-US" dirty="0"/>
              <a:t>browser is closed, </a:t>
            </a:r>
            <a:r>
              <a:rPr lang="en-US" dirty="0" smtClean="0"/>
              <a:t>for increased </a:t>
            </a:r>
            <a:r>
              <a:rPr lang="en-US" dirty="0"/>
              <a:t>user </a:t>
            </a:r>
            <a:r>
              <a:rPr lang="en-US" dirty="0" smtClean="0"/>
              <a:t>authentication</a:t>
            </a:r>
          </a:p>
          <a:p>
            <a:pPr lvl="1"/>
            <a:r>
              <a:rPr lang="en-US" dirty="0" smtClean="0"/>
              <a:t>Automatic logout – in </a:t>
            </a:r>
            <a:r>
              <a:rPr lang="en-US" dirty="0"/>
              <a:t>the event of a user failing to end their management session, SuperVisor will automatically terminate the session, after a pre-determined time, and prevent </a:t>
            </a:r>
            <a:r>
              <a:rPr lang="en-US" dirty="0" smtClean="0"/>
              <a:t>unauthorised </a:t>
            </a:r>
            <a:r>
              <a:rPr lang="en-US" dirty="0"/>
              <a:t>access to the radio</a:t>
            </a:r>
          </a:p>
          <a:p>
            <a:endParaRPr lang="en-NZ" dirty="0"/>
          </a:p>
        </p:txBody>
      </p:sp>
      <p:grpSp>
        <p:nvGrpSpPr>
          <p:cNvPr id="6" name="Group 5"/>
          <p:cNvGrpSpPr/>
          <p:nvPr/>
        </p:nvGrpSpPr>
        <p:grpSpPr>
          <a:xfrm>
            <a:off x="6443383" y="5864313"/>
            <a:ext cx="1785096" cy="442762"/>
            <a:chOff x="5313143" y="3763478"/>
            <a:chExt cx="1785096" cy="442762"/>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t="26231"/>
            <a:stretch>
              <a:fillRect/>
            </a:stretch>
          </p:blipFill>
          <p:spPr bwMode="auto">
            <a:xfrm>
              <a:off x="5326589" y="3763478"/>
              <a:ext cx="1771650" cy="4426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Oval 4"/>
            <p:cNvSpPr/>
            <p:nvPr/>
          </p:nvSpPr>
          <p:spPr>
            <a:xfrm>
              <a:off x="5313143" y="3917483"/>
              <a:ext cx="288757" cy="288757"/>
            </a:xfrm>
            <a:prstGeom prst="ellipse">
              <a:avLst/>
            </a:prstGeom>
            <a:noFill/>
            <a:ln>
              <a:solidFill>
                <a:srgbClr val="F63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Tree>
    <p:extLst>
      <p:ext uri="{BB962C8B-B14F-4D97-AF65-F5344CB8AC3E}">
        <p14:creationId xmlns:p14="http://schemas.microsoft.com/office/powerpoint/2010/main" xmlns="" val="878400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dirty="0" smtClean="0"/>
              <a:t>Security key management summary </a:t>
            </a:r>
            <a:endParaRPr lang="en-NZ" dirty="0"/>
          </a:p>
        </p:txBody>
      </p:sp>
      <p:sp>
        <p:nvSpPr>
          <p:cNvPr id="3" name="Text Placeholder 2"/>
          <p:cNvSpPr>
            <a:spLocks noGrp="1"/>
          </p:cNvSpPr>
          <p:nvPr>
            <p:ph type="body" sz="quarter" idx="13"/>
          </p:nvPr>
        </p:nvSpPr>
        <p:spPr>
          <a:xfrm>
            <a:off x="381600" y="1144801"/>
            <a:ext cx="4310143" cy="4927405"/>
          </a:xfrm>
        </p:spPr>
        <p:txBody>
          <a:bodyPr>
            <a:normAutofit/>
          </a:bodyPr>
          <a:lstStyle/>
          <a:p>
            <a:pPr marL="0" lvl="1" indent="0">
              <a:buNone/>
            </a:pPr>
            <a:r>
              <a:rPr lang="en-NZ" dirty="0" smtClean="0"/>
              <a:t>Changing encryption keys at regular intervals improves the security of the network</a:t>
            </a:r>
          </a:p>
          <a:p>
            <a:pPr marL="0" lvl="1" indent="0">
              <a:buNone/>
            </a:pPr>
            <a:endParaRPr lang="en-NZ" dirty="0" smtClean="0"/>
          </a:p>
          <a:p>
            <a:pPr marL="0" lvl="1" indent="0">
              <a:buNone/>
            </a:pPr>
            <a:r>
              <a:rPr lang="en-NZ" dirty="0" smtClean="0"/>
              <a:t>Secure key management provides the ability to change the encryption keys remotely throughout the network</a:t>
            </a:r>
          </a:p>
          <a:p>
            <a:pPr marL="0" lvl="1" indent="0">
              <a:buNone/>
            </a:pPr>
            <a:endParaRPr lang="en-NZ" dirty="0" smtClean="0"/>
          </a:p>
          <a:p>
            <a:pPr marL="0" lvl="1" indent="0">
              <a:buNone/>
            </a:pPr>
            <a:r>
              <a:rPr lang="en-NZ" dirty="0" smtClean="0"/>
              <a:t>Managed through menu items in SuperVisor</a:t>
            </a:r>
          </a:p>
          <a:p>
            <a:pPr marL="357188" lvl="1" indent="-174625"/>
            <a:r>
              <a:rPr lang="en-NZ" dirty="0" smtClean="0"/>
              <a:t>‘Manager’ page for key management</a:t>
            </a:r>
          </a:p>
          <a:p>
            <a:pPr marL="357188" lvl="1" indent="-174625"/>
            <a:r>
              <a:rPr lang="en-NZ" dirty="0" smtClean="0"/>
              <a:t>‘Distribution’ page for key distribution</a:t>
            </a:r>
          </a:p>
          <a:p>
            <a:pPr marL="0" lvl="1" indent="0">
              <a:buNone/>
            </a:pPr>
            <a:endParaRPr lang="en-NZ" dirty="0" smtClean="0"/>
          </a:p>
          <a:p>
            <a:pPr marL="0" lvl="1" indent="0">
              <a:buNone/>
            </a:pPr>
            <a:r>
              <a:rPr lang="en-NZ" dirty="0" smtClean="0"/>
              <a:t>Follows the same process as OTA software upgrades</a:t>
            </a:r>
          </a:p>
        </p:txBody>
      </p:sp>
      <p:pic>
        <p:nvPicPr>
          <p:cNvPr id="9" name="Picture 1"/>
          <p:cNvPicPr>
            <a:picLocks noChangeAspect="1" noChangeArrowheads="1"/>
          </p:cNvPicPr>
          <p:nvPr/>
        </p:nvPicPr>
        <p:blipFill>
          <a:blip r:embed="rId2" cstate="print"/>
          <a:srcRect/>
          <a:stretch>
            <a:fillRect/>
          </a:stretch>
        </p:blipFill>
        <p:spPr bwMode="auto">
          <a:xfrm>
            <a:off x="4863702" y="1144800"/>
            <a:ext cx="3743171" cy="2001114"/>
          </a:xfrm>
          <a:prstGeom prst="rect">
            <a:avLst/>
          </a:prstGeom>
          <a:noFill/>
          <a:ln w="9525">
            <a:noFill/>
            <a:miter lim="800000"/>
            <a:headEnd/>
            <a:tailEnd/>
          </a:ln>
          <a:effectLst/>
        </p:spPr>
      </p:pic>
      <p:pic>
        <p:nvPicPr>
          <p:cNvPr id="10" name="Picture 2"/>
          <p:cNvPicPr>
            <a:picLocks noChangeAspect="1" noChangeArrowheads="1"/>
          </p:cNvPicPr>
          <p:nvPr/>
        </p:nvPicPr>
        <p:blipFill>
          <a:blip r:embed="rId3" cstate="print"/>
          <a:srcRect/>
          <a:stretch>
            <a:fillRect/>
          </a:stretch>
        </p:blipFill>
        <p:spPr bwMode="auto">
          <a:xfrm>
            <a:off x="4849077" y="3645024"/>
            <a:ext cx="3772420" cy="20413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dirty="0" smtClean="0"/>
              <a:t>Security also extends to site security</a:t>
            </a:r>
            <a:endParaRPr lang="en-NZ" dirty="0"/>
          </a:p>
        </p:txBody>
      </p:sp>
      <p:sp>
        <p:nvSpPr>
          <p:cNvPr id="3" name="Text Placeholder 2"/>
          <p:cNvSpPr>
            <a:spLocks noGrp="1"/>
          </p:cNvSpPr>
          <p:nvPr>
            <p:ph type="body" sz="quarter" idx="14"/>
          </p:nvPr>
        </p:nvSpPr>
        <p:spPr>
          <a:xfrm>
            <a:off x="381598" y="1144800"/>
            <a:ext cx="6638038" cy="5236528"/>
          </a:xfrm>
        </p:spPr>
        <p:txBody>
          <a:bodyPr>
            <a:noAutofit/>
          </a:bodyPr>
          <a:lstStyle/>
          <a:p>
            <a:r>
              <a:rPr lang="en-NZ" dirty="0" smtClean="0"/>
              <a:t>Site security has become a major issue in the post 9/11 world and with record metal prices. Targets include critical infrastructure, electrical substations, cellular towers, land lines, railroads, water supplies:</a:t>
            </a:r>
          </a:p>
          <a:p>
            <a:pPr lvl="1"/>
            <a:r>
              <a:rPr lang="en-NZ" dirty="0" smtClean="0"/>
              <a:t>August 2010: thieves took two kilometres of copper cable from the UK Whitelee wind farm, shutting down two 110 m high turbines</a:t>
            </a:r>
          </a:p>
          <a:p>
            <a:pPr lvl="1">
              <a:spcAft>
                <a:spcPts val="600"/>
              </a:spcAft>
            </a:pPr>
            <a:r>
              <a:rPr lang="en-NZ" dirty="0" smtClean="0"/>
              <a:t>September 2010: thieves shut down 31 turbines at the Tararua New Zealand wind farm</a:t>
            </a:r>
          </a:p>
          <a:p>
            <a:r>
              <a:rPr lang="en-NZ" dirty="0" smtClean="0"/>
              <a:t>The FBI states that </a:t>
            </a:r>
            <a:r>
              <a:rPr lang="en-US" dirty="0" smtClean="0"/>
              <a:t>copper theft impacts the US critical infrastructure security and recommends countermeasures, including technological security measures (alarms):</a:t>
            </a:r>
          </a:p>
          <a:p>
            <a:pPr lvl="1"/>
            <a:r>
              <a:rPr lang="en-NZ" dirty="0" smtClean="0"/>
              <a:t>The remote nature of these events often means radio is the only method available for automatically reporting intrusions </a:t>
            </a:r>
          </a:p>
          <a:p>
            <a:pPr lvl="1"/>
            <a:r>
              <a:rPr lang="en-NZ" dirty="0" smtClean="0"/>
              <a:t>The Aprisa SR can be used to bring back alarm sensor indications to a central SCADA or security monitoring site, avoiding the need for outsourced alarm system providers</a:t>
            </a:r>
          </a:p>
        </p:txBody>
      </p:sp>
      <p:pic>
        <p:nvPicPr>
          <p:cNvPr id="5" name="Picture 4" descr="copper cable (Small).jpg"/>
          <p:cNvPicPr>
            <a:picLocks noChangeAspect="1"/>
          </p:cNvPicPr>
          <p:nvPr/>
        </p:nvPicPr>
        <p:blipFill>
          <a:blip r:embed="rId3" cstate="print"/>
          <a:stretch>
            <a:fillRect/>
          </a:stretch>
        </p:blipFill>
        <p:spPr>
          <a:xfrm>
            <a:off x="7041187" y="1144800"/>
            <a:ext cx="1613284" cy="1209963"/>
          </a:xfrm>
          <a:prstGeom prst="rect">
            <a:avLst/>
          </a:prstGeom>
        </p:spPr>
      </p:pic>
      <p:sp>
        <p:nvSpPr>
          <p:cNvPr id="6" name="Rectangle 3"/>
          <p:cNvSpPr txBox="1">
            <a:spLocks noChangeAspect="1" noChangeArrowheads="1"/>
          </p:cNvSpPr>
          <p:nvPr/>
        </p:nvSpPr>
        <p:spPr bwMode="gray">
          <a:xfrm>
            <a:off x="7024038" y="2394349"/>
            <a:ext cx="1242508" cy="360040"/>
          </a:xfrm>
          <a:prstGeom prst="rect">
            <a:avLst/>
          </a:prstGeom>
          <a:noFill/>
          <a:ln w="9525">
            <a:noFill/>
            <a:miter lim="800000"/>
            <a:headEnd/>
            <a:tailEnd/>
          </a:ln>
        </p:spPr>
        <p:txBody>
          <a:bodyPr lIns="0" tIns="0" rIns="0" bIns="0"/>
          <a:lstStyle/>
          <a:p>
            <a:pPr>
              <a:lnSpc>
                <a:spcPct val="130000"/>
              </a:lnSpc>
              <a:spcBef>
                <a:spcPct val="20000"/>
              </a:spcBef>
              <a:defRPr/>
            </a:pPr>
            <a:r>
              <a:rPr lang="en-NZ" sz="1200" kern="0" dirty="0" smtClean="0">
                <a:solidFill>
                  <a:srgbClr val="414B56"/>
                </a:solidFill>
                <a:latin typeface="Arial" pitchFamily="34" charset="0"/>
                <a:cs typeface="Arial" pitchFamily="34" charset="0"/>
              </a:rPr>
              <a:t>Copper: a key target for theft</a:t>
            </a:r>
            <a:endParaRPr lang="en-GB" sz="1200" kern="0" dirty="0" smtClean="0">
              <a:solidFill>
                <a:srgbClr val="414B56"/>
              </a:solidFill>
              <a:latin typeface="Arial" pitchFamily="34" charset="0"/>
              <a:cs typeface="Arial" pitchFamily="34" charset="0"/>
            </a:endParaRPr>
          </a:p>
          <a:p>
            <a:pPr marL="342900" indent="-342900" algn="r" eaLnBrk="1" hangingPunct="1">
              <a:lnSpc>
                <a:spcPct val="130000"/>
              </a:lnSpc>
              <a:spcBef>
                <a:spcPct val="20000"/>
              </a:spcBef>
              <a:buClr>
                <a:srgbClr val="FF4D4D"/>
              </a:buClr>
              <a:defRPr/>
            </a:pPr>
            <a:endParaRPr lang="en-GB" sz="1600" kern="0" dirty="0">
              <a:solidFill>
                <a:srgbClr val="414B56"/>
              </a:solidFill>
              <a:latin typeface="Arial" pitchFamily="34" charset="0"/>
              <a:cs typeface="Arial" pitchFamily="34" charset="0"/>
            </a:endParaRPr>
          </a:p>
        </p:txBody>
      </p:sp>
    </p:spTree>
    <p:extLst>
      <p:ext uri="{BB962C8B-B14F-4D97-AF65-F5344CB8AC3E}">
        <p14:creationId xmlns:p14="http://schemas.microsoft.com/office/powerpoint/2010/main" xmlns="" val="3636265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dirty="0" smtClean="0"/>
              <a:t>Security messaging summary</a:t>
            </a:r>
            <a:endParaRPr lang="en-NZ" dirty="0"/>
          </a:p>
        </p:txBody>
      </p:sp>
      <p:sp>
        <p:nvSpPr>
          <p:cNvPr id="3" name="Text Placeholder 2"/>
          <p:cNvSpPr>
            <a:spLocks noGrp="1"/>
          </p:cNvSpPr>
          <p:nvPr>
            <p:ph type="body" sz="quarter" idx="13"/>
          </p:nvPr>
        </p:nvSpPr>
        <p:spPr>
          <a:xfrm>
            <a:off x="381600" y="1144801"/>
            <a:ext cx="4716874" cy="5171332"/>
          </a:xfrm>
        </p:spPr>
        <p:txBody>
          <a:bodyPr>
            <a:noAutofit/>
          </a:bodyPr>
          <a:lstStyle/>
          <a:p>
            <a:pPr>
              <a:spcAft>
                <a:spcPts val="600"/>
              </a:spcAft>
            </a:pPr>
            <a:r>
              <a:rPr lang="en-NZ" dirty="0" smtClean="0"/>
              <a:t>Just a decade ago there was little interest in SCADA security. In the 21</a:t>
            </a:r>
            <a:r>
              <a:rPr lang="en-NZ" baseline="30000" dirty="0" smtClean="0"/>
              <a:t>st</a:t>
            </a:r>
            <a:r>
              <a:rPr lang="en-NZ" dirty="0" smtClean="0"/>
              <a:t> century the world changed. 4RF has recognised this in the design of the Aprisa SR through the implementation of the powerful security features.</a:t>
            </a:r>
          </a:p>
          <a:p>
            <a:pPr>
              <a:spcAft>
                <a:spcPts val="600"/>
              </a:spcAft>
            </a:pPr>
            <a:r>
              <a:rPr lang="en-NZ" dirty="0" smtClean="0"/>
              <a:t>Other SCADA radios have encryption but the care and attention to issues such as authentication, key encryption keys and remote key change, USB file encryption, and the other components of the 4RF defence in depth 360 degree approach make it unique.</a:t>
            </a:r>
          </a:p>
          <a:p>
            <a:pPr>
              <a:spcAft>
                <a:spcPts val="600"/>
              </a:spcAft>
            </a:pPr>
            <a:r>
              <a:rPr lang="en-NZ" dirty="0" smtClean="0"/>
              <a:t>The security measures and future-proof design built into every Aprisa SR </a:t>
            </a:r>
            <a:r>
              <a:rPr lang="en-GB" kern="0" dirty="0" smtClean="0">
                <a:latin typeface="Arial" charset="0"/>
              </a:rPr>
              <a:t>provide insurance as government infrastructure security recommendations turn to regulations.</a:t>
            </a:r>
            <a:endParaRPr lang="en-NZ" dirty="0"/>
          </a:p>
        </p:txBody>
      </p:sp>
      <p:pic>
        <p:nvPicPr>
          <p:cNvPr id="6" name="Picture 3"/>
          <p:cNvPicPr>
            <a:picLocks noChangeAspect="1" noChangeArrowheads="1"/>
          </p:cNvPicPr>
          <p:nvPr/>
        </p:nvPicPr>
        <p:blipFill>
          <a:blip r:embed="rId3" cstate="print"/>
          <a:srcRect/>
          <a:stretch>
            <a:fillRect/>
          </a:stretch>
        </p:blipFill>
        <p:spPr bwMode="auto">
          <a:xfrm>
            <a:off x="5372098" y="1144800"/>
            <a:ext cx="3048000" cy="2286000"/>
          </a:xfrm>
          <a:prstGeom prst="rect">
            <a:avLst/>
          </a:prstGeom>
          <a:noFill/>
          <a:ln w="9525">
            <a:noFill/>
            <a:miter lim="800000"/>
            <a:headEnd/>
            <a:tailEnd/>
          </a:ln>
        </p:spPr>
      </p:pic>
    </p:spTree>
    <p:extLst>
      <p:ext uri="{BB962C8B-B14F-4D97-AF65-F5344CB8AC3E}">
        <p14:creationId xmlns:p14="http://schemas.microsoft.com/office/powerpoint/2010/main" xmlns="" val="3289531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FAQs</a:t>
            </a:r>
            <a:endParaRPr lang="en-NZ" dirty="0"/>
          </a:p>
        </p:txBody>
      </p:sp>
      <p:graphicFrame>
        <p:nvGraphicFramePr>
          <p:cNvPr id="7" name="Group 21"/>
          <p:cNvGraphicFramePr>
            <a:graphicFrameLocks noGrp="1"/>
          </p:cNvGraphicFramePr>
          <p:nvPr/>
        </p:nvGraphicFramePr>
        <p:xfrm>
          <a:off x="457200" y="1171575"/>
          <a:ext cx="8042988" cy="3913632"/>
        </p:xfrm>
        <a:graphic>
          <a:graphicData uri="http://schemas.openxmlformats.org/drawingml/2006/table">
            <a:tbl>
              <a:tblPr/>
              <a:tblGrid>
                <a:gridCol w="513184"/>
                <a:gridCol w="7529804"/>
              </a:tblGrid>
              <a:tr h="258763">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200" b="0" i="0" u="none" strike="noStrike" cap="none" normalizeH="0" baseline="0" dirty="0" smtClean="0">
                          <a:ln>
                            <a:noFill/>
                          </a:ln>
                          <a:solidFill>
                            <a:schemeClr val="bg1"/>
                          </a:solidFill>
                          <a:effectLst/>
                          <a:latin typeface="Arial" charset="0"/>
                        </a:rPr>
                        <a:t>FAQ</a:t>
                      </a:r>
                    </a:p>
                  </a:txBody>
                  <a:tcPr anchor="ctr" horzOverflow="overflow">
                    <a:lnL>
                      <a:noFill/>
                    </a:lnL>
                    <a:lnR>
                      <a:noFill/>
                    </a:lnR>
                    <a:lnT>
                      <a:noFill/>
                    </a:lnT>
                    <a:lnB>
                      <a:noFill/>
                    </a:lnB>
                    <a:lnTlToBr>
                      <a:noFill/>
                    </a:lnTlToBr>
                    <a:lnBlToTr>
                      <a:noFill/>
                    </a:lnBlToTr>
                    <a:solidFill>
                      <a:srgbClr val="F63E3E"/>
                    </a:solidFill>
                  </a:tcPr>
                </a:tc>
                <a:tc>
                  <a:txBody>
                    <a:bodyPr/>
                    <a:lstStyle/>
                    <a:p>
                      <a:r>
                        <a:rPr kumimoji="0" lang="en-GB" sz="1200" b="0" i="0" u="none" strike="noStrike" kern="1200" cap="none" normalizeH="0" baseline="0" dirty="0" smtClean="0">
                          <a:ln>
                            <a:noFill/>
                          </a:ln>
                          <a:solidFill>
                            <a:schemeClr val="bg1"/>
                          </a:solidFill>
                          <a:effectLst/>
                          <a:latin typeface="Arial" charset="0"/>
                          <a:ea typeface="+mn-ea"/>
                          <a:cs typeface="+mn-cs"/>
                        </a:rPr>
                        <a:t>Security</a:t>
                      </a:r>
                      <a:endParaRPr kumimoji="0" lang="en-GB" sz="1200" b="0" i="0" u="none" strike="noStrike" kern="1200" cap="none" normalizeH="0" baseline="0" dirty="0">
                        <a:ln>
                          <a:noFill/>
                        </a:ln>
                        <a:solidFill>
                          <a:schemeClr val="bg1"/>
                        </a:solidFill>
                        <a:effectLst/>
                        <a:latin typeface="Arial" charset="0"/>
                        <a:ea typeface="+mn-ea"/>
                        <a:cs typeface="+mn-cs"/>
                      </a:endParaRPr>
                    </a:p>
                  </a:txBody>
                  <a:tcPr anchor="ctr" horzOverflow="overflow">
                    <a:lnL>
                      <a:noFill/>
                    </a:lnL>
                    <a:lnR>
                      <a:noFill/>
                    </a:lnR>
                    <a:lnT>
                      <a:noFill/>
                    </a:lnT>
                    <a:lnB>
                      <a:noFill/>
                    </a:lnB>
                    <a:lnTlToBr>
                      <a:noFill/>
                    </a:lnTlToBr>
                    <a:lnBlToTr>
                      <a:noFill/>
                    </a:lnBlToTr>
                    <a:solidFill>
                      <a:srgbClr val="F63E3E"/>
                    </a:solidFill>
                  </a:tcPr>
                </a:tc>
              </a:tr>
              <a:tr h="260350">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200" b="0" i="0" u="none" strike="noStrike" cap="none" normalizeH="0" baseline="0" dirty="0" smtClean="0">
                          <a:ln>
                            <a:noFill/>
                          </a:ln>
                          <a:solidFill>
                            <a:srgbClr val="414B56"/>
                          </a:solidFill>
                          <a:effectLst/>
                          <a:latin typeface="Arial" charset="0"/>
                        </a:rPr>
                        <a:t>Q.</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NZ" sz="1200" b="0" i="0" u="none" strike="noStrike" cap="none" normalizeH="0" baseline="0" dirty="0" smtClean="0">
                          <a:ln>
                            <a:noFill/>
                          </a:ln>
                          <a:solidFill>
                            <a:srgbClr val="414B56"/>
                          </a:solidFill>
                          <a:effectLst/>
                          <a:latin typeface="Arial" charset="0"/>
                        </a:rPr>
                        <a:t>Other radios have AES: isn’t that enough?</a:t>
                      </a:r>
                      <a:endParaRPr kumimoji="0" lang="en-GB" sz="1200" b="0" i="0" u="none" strike="noStrike" cap="none" normalizeH="0" baseline="0" dirty="0" smtClean="0">
                        <a:ln>
                          <a:noFill/>
                        </a:ln>
                        <a:solidFill>
                          <a:srgbClr val="414B56"/>
                        </a:solidFill>
                        <a:effectLst/>
                        <a:latin typeface="Arial" charset="0"/>
                      </a:endParaRPr>
                    </a:p>
                  </a:txBody>
                  <a:tcPr anchor="ctr" horzOverflow="overflow">
                    <a:lnL>
                      <a:noFill/>
                    </a:lnL>
                    <a:lnR>
                      <a:noFill/>
                    </a:lnR>
                    <a:lnT>
                      <a:noFill/>
                    </a:lnT>
                    <a:lnB>
                      <a:noFill/>
                    </a:lnB>
                    <a:lnTlToBr>
                      <a:noFill/>
                    </a:lnTlToBr>
                    <a:lnBlToTr>
                      <a:noFill/>
                    </a:lnBlToTr>
                    <a:noFill/>
                  </a:tcPr>
                </a:tc>
              </a:tr>
              <a:tr h="258763">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200" b="0" i="0" u="none" strike="noStrike" cap="none" normalizeH="0" baseline="0" dirty="0" smtClean="0">
                          <a:ln>
                            <a:noFill/>
                          </a:ln>
                          <a:solidFill>
                            <a:srgbClr val="414B56"/>
                          </a:solidFill>
                          <a:effectLst/>
                          <a:latin typeface="Arial" charset="0"/>
                        </a:rPr>
                        <a:t>A.</a:t>
                      </a:r>
                    </a:p>
                  </a:txBody>
                  <a:tcPr horzOverflow="overflow">
                    <a:lnL>
                      <a:noFill/>
                    </a:lnL>
                    <a:lnR>
                      <a:noFill/>
                    </a:lnR>
                    <a:lnT>
                      <a:noFill/>
                    </a:lnT>
                    <a:lnB>
                      <a:noFill/>
                    </a:lnB>
                    <a:lnTlToBr>
                      <a:noFill/>
                    </a:lnTlToBr>
                    <a:lnBlToTr>
                      <a:noFill/>
                    </a:lnBlToTr>
                    <a:solidFill>
                      <a:srgbClr val="E9E9E9"/>
                    </a:soli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NZ" sz="1200" b="0" i="0" u="none" strike="noStrike" cap="none" normalizeH="0" baseline="0" dirty="0" smtClean="0">
                          <a:ln>
                            <a:noFill/>
                          </a:ln>
                          <a:solidFill>
                            <a:srgbClr val="414B56"/>
                          </a:solidFill>
                          <a:effectLst/>
                          <a:latin typeface="Arial" charset="0"/>
                        </a:rPr>
                        <a:t>No – encryption prevents eavesdropping only while the key is safe and, in the SCADA world, a ‘replay attack’ is possible without keys if authentication is not used.</a:t>
                      </a:r>
                    </a:p>
                  </a:txBody>
                  <a:tcPr anchor="ctr" horzOverflow="overflow">
                    <a:lnL>
                      <a:noFill/>
                    </a:lnL>
                    <a:lnR>
                      <a:noFill/>
                    </a:lnR>
                    <a:lnT>
                      <a:noFill/>
                    </a:lnT>
                    <a:lnB>
                      <a:noFill/>
                    </a:lnB>
                    <a:lnTlToBr>
                      <a:noFill/>
                    </a:lnTlToBr>
                    <a:lnBlToTr>
                      <a:noFill/>
                    </a:lnBlToTr>
                    <a:solidFill>
                      <a:srgbClr val="E9E9E9"/>
                    </a:solidFill>
                  </a:tcPr>
                </a:tc>
              </a:tr>
              <a:tr h="258763">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200" b="0" i="0" u="none" strike="noStrike" cap="none" normalizeH="0" baseline="0" dirty="0" smtClean="0">
                          <a:ln>
                            <a:noFill/>
                          </a:ln>
                          <a:solidFill>
                            <a:srgbClr val="414B56"/>
                          </a:solidFill>
                          <a:effectLst/>
                          <a:latin typeface="Arial" charset="0"/>
                        </a:rPr>
                        <a:t>Q.</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NZ" sz="1200" b="0" i="0" u="none" strike="noStrike" cap="none" normalizeH="0" baseline="0" dirty="0" smtClean="0">
                          <a:ln>
                            <a:noFill/>
                          </a:ln>
                          <a:solidFill>
                            <a:srgbClr val="414B56"/>
                          </a:solidFill>
                          <a:effectLst/>
                          <a:latin typeface="Arial" charset="0"/>
                        </a:rPr>
                        <a:t>Do the security measures reduce the throughput of the Aprisa SR? </a:t>
                      </a:r>
                      <a:endParaRPr kumimoji="0" lang="en-GB" sz="1200" b="0" i="0" u="none" strike="noStrike" cap="none" normalizeH="0" baseline="0" dirty="0" smtClean="0">
                        <a:ln>
                          <a:noFill/>
                        </a:ln>
                        <a:solidFill>
                          <a:srgbClr val="414B56"/>
                        </a:solidFill>
                        <a:effectLst/>
                        <a:latin typeface="Arial" charset="0"/>
                      </a:endParaRPr>
                    </a:p>
                  </a:txBody>
                  <a:tcPr anchor="ctr" horzOverflow="overflow">
                    <a:lnL>
                      <a:noFill/>
                    </a:lnL>
                    <a:lnR>
                      <a:noFill/>
                    </a:lnR>
                    <a:lnT>
                      <a:noFill/>
                    </a:lnT>
                    <a:lnB>
                      <a:noFill/>
                    </a:lnB>
                    <a:lnTlToBr>
                      <a:noFill/>
                    </a:lnTlToBr>
                    <a:lnBlToTr>
                      <a:noFill/>
                    </a:lnBlToTr>
                    <a:noFill/>
                  </a:tcPr>
                </a:tc>
              </a:tr>
              <a:tr h="258763">
                <a:tc>
                  <a:txBody>
                    <a:bodyPr/>
                    <a:lstStyle/>
                    <a:p>
                      <a:pPr marL="0" marR="0" lvl="0" indent="0" algn="l" defTabSz="914400" rtl="0" eaLnBrk="1" fontAlgn="base" latinLnBrk="0" hangingPunct="1">
                        <a:lnSpc>
                          <a:spcPct val="130000"/>
                        </a:lnSpc>
                        <a:spcBef>
                          <a:spcPct val="20000"/>
                        </a:spcBef>
                        <a:spcAft>
                          <a:spcPct val="0"/>
                        </a:spcAft>
                        <a:buClrTx/>
                        <a:buSzTx/>
                        <a:buFontTx/>
                        <a:buNone/>
                        <a:tabLst/>
                        <a:defRPr/>
                      </a:pPr>
                      <a:r>
                        <a:rPr kumimoji="0" lang="en-GB" sz="1200" b="0" i="0" u="none" strike="noStrike" cap="none" normalizeH="0" baseline="0" dirty="0" smtClean="0">
                          <a:ln>
                            <a:noFill/>
                          </a:ln>
                          <a:solidFill>
                            <a:srgbClr val="414B56"/>
                          </a:solidFill>
                          <a:effectLst/>
                          <a:latin typeface="Arial" charset="0"/>
                        </a:rPr>
                        <a:t>A.</a:t>
                      </a:r>
                    </a:p>
                  </a:txBody>
                  <a:tcPr horzOverflow="overflow">
                    <a:lnL>
                      <a:noFill/>
                    </a:lnL>
                    <a:lnR>
                      <a:noFill/>
                    </a:lnR>
                    <a:lnT>
                      <a:noFill/>
                    </a:lnT>
                    <a:lnB>
                      <a:noFill/>
                    </a:lnB>
                    <a:lnTlToBr>
                      <a:noFill/>
                    </a:lnTlToBr>
                    <a:lnBlToTr>
                      <a:noFill/>
                    </a:lnBlToTr>
                    <a:solidFill>
                      <a:srgbClr val="E9E9E9"/>
                    </a:soli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defRPr/>
                      </a:pPr>
                      <a:r>
                        <a:rPr kumimoji="0" lang="en-NZ" sz="1200" b="0" i="0" u="none" strike="noStrike" cap="none" normalizeH="0" baseline="0" dirty="0" smtClean="0">
                          <a:ln>
                            <a:noFill/>
                          </a:ln>
                          <a:solidFill>
                            <a:srgbClr val="414B56"/>
                          </a:solidFill>
                          <a:effectLst/>
                          <a:latin typeface="Arial" charset="0"/>
                        </a:rPr>
                        <a:t>Security functionality does create a small but necessary overhead to the transmitted data – this can be modelled with the 4RF ChannelScape tool.</a:t>
                      </a:r>
                    </a:p>
                  </a:txBody>
                  <a:tcPr anchor="ctr" horzOverflow="overflow">
                    <a:lnL>
                      <a:noFill/>
                    </a:lnL>
                    <a:lnR>
                      <a:noFill/>
                    </a:lnR>
                    <a:lnT>
                      <a:noFill/>
                    </a:lnT>
                    <a:lnB>
                      <a:noFill/>
                    </a:lnB>
                    <a:lnTlToBr>
                      <a:noFill/>
                    </a:lnTlToBr>
                    <a:lnBlToTr>
                      <a:noFill/>
                    </a:lnBlToTr>
                    <a:solidFill>
                      <a:srgbClr val="E9E9E9"/>
                    </a:solidFill>
                  </a:tcPr>
                </a:tc>
              </a:tr>
              <a:tr h="258763">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200" b="0" i="0" u="none" strike="noStrike" cap="none" normalizeH="0" baseline="0" dirty="0" smtClean="0">
                          <a:ln>
                            <a:noFill/>
                          </a:ln>
                          <a:solidFill>
                            <a:srgbClr val="414B56"/>
                          </a:solidFill>
                          <a:effectLst/>
                          <a:latin typeface="Arial" charset="0"/>
                        </a:rPr>
                        <a:t>Q.</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NZ" sz="1200" b="0" i="0" u="none" strike="noStrike" cap="none" normalizeH="0" baseline="0" dirty="0" smtClean="0">
                          <a:ln>
                            <a:noFill/>
                          </a:ln>
                          <a:solidFill>
                            <a:srgbClr val="414B56"/>
                          </a:solidFill>
                          <a:effectLst/>
                          <a:latin typeface="Arial" charset="0"/>
                        </a:rPr>
                        <a:t>Security seems complicated: do I need to understand all this?</a:t>
                      </a:r>
                      <a:endParaRPr kumimoji="0" lang="en-GB" sz="1200" b="0" i="0" u="none" strike="noStrike" cap="none" normalizeH="0" baseline="0" dirty="0" smtClean="0">
                        <a:ln>
                          <a:noFill/>
                        </a:ln>
                        <a:solidFill>
                          <a:srgbClr val="414B56"/>
                        </a:solidFill>
                        <a:effectLst/>
                        <a:latin typeface="Arial" charset="0"/>
                      </a:endParaRPr>
                    </a:p>
                  </a:txBody>
                  <a:tcPr anchor="ctr" horzOverflow="overflow">
                    <a:lnL>
                      <a:noFill/>
                    </a:lnL>
                    <a:lnR>
                      <a:noFill/>
                    </a:lnR>
                    <a:lnT>
                      <a:noFill/>
                    </a:lnT>
                    <a:lnB>
                      <a:noFill/>
                    </a:lnB>
                    <a:lnTlToBr>
                      <a:noFill/>
                    </a:lnTlToBr>
                    <a:lnBlToTr>
                      <a:noFill/>
                    </a:lnBlToTr>
                    <a:noFill/>
                  </a:tcPr>
                </a:tc>
              </a:tr>
              <a:tr h="258763">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200" b="0" i="0" u="none" strike="noStrike" cap="none" normalizeH="0" baseline="0" dirty="0" smtClean="0">
                          <a:ln>
                            <a:noFill/>
                          </a:ln>
                          <a:solidFill>
                            <a:srgbClr val="414B56"/>
                          </a:solidFill>
                          <a:effectLst/>
                          <a:latin typeface="Arial" charset="0"/>
                        </a:rPr>
                        <a:t>A.</a:t>
                      </a:r>
                    </a:p>
                  </a:txBody>
                  <a:tcPr horzOverflow="overflow">
                    <a:lnL>
                      <a:noFill/>
                    </a:lnL>
                    <a:lnR>
                      <a:noFill/>
                    </a:lnR>
                    <a:lnT>
                      <a:noFill/>
                    </a:lnT>
                    <a:lnB>
                      <a:noFill/>
                    </a:lnB>
                    <a:lnTlToBr>
                      <a:noFill/>
                    </a:lnTlToBr>
                    <a:lnBlToTr>
                      <a:noFill/>
                    </a:lnBlToTr>
                    <a:solidFill>
                      <a:srgbClr val="E9E9E9"/>
                    </a:soli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NZ" sz="1200" b="0" i="0" u="none" strike="noStrike" cap="none" normalizeH="0" baseline="0" dirty="0" smtClean="0">
                          <a:ln>
                            <a:noFill/>
                          </a:ln>
                          <a:solidFill>
                            <a:srgbClr val="414B56"/>
                          </a:solidFill>
                          <a:effectLst/>
                          <a:latin typeface="Arial" charset="0"/>
                        </a:rPr>
                        <a:t>It is not necessary to understand the implementation detail but it is necessary to understand security principles and be aware of the critical nature of security today.</a:t>
                      </a:r>
                      <a:endParaRPr kumimoji="0" lang="en-GB" sz="1200" b="0" i="0" u="none" strike="noStrike" cap="none" normalizeH="0" baseline="0" dirty="0" smtClean="0">
                        <a:ln>
                          <a:noFill/>
                        </a:ln>
                        <a:solidFill>
                          <a:srgbClr val="414B56"/>
                        </a:solidFill>
                        <a:effectLst/>
                        <a:latin typeface="Arial" charset="0"/>
                      </a:endParaRPr>
                    </a:p>
                  </a:txBody>
                  <a:tcPr anchor="ctr" horzOverflow="overflow">
                    <a:lnL>
                      <a:noFill/>
                    </a:lnL>
                    <a:lnR>
                      <a:noFill/>
                    </a:lnR>
                    <a:lnT>
                      <a:noFill/>
                    </a:lnT>
                    <a:lnB>
                      <a:noFill/>
                    </a:lnB>
                    <a:lnTlToBr>
                      <a:noFill/>
                    </a:lnTlToBr>
                    <a:lnBlToTr>
                      <a:noFill/>
                    </a:lnBlToTr>
                    <a:solidFill>
                      <a:srgbClr val="E9E9E9"/>
                    </a:solidFill>
                  </a:tcPr>
                </a:tc>
              </a:tr>
              <a:tr h="258763">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200" b="0" i="0" u="none" strike="noStrike" cap="none" normalizeH="0" baseline="0" dirty="0" smtClean="0">
                          <a:ln>
                            <a:noFill/>
                          </a:ln>
                          <a:solidFill>
                            <a:srgbClr val="414B56"/>
                          </a:solidFill>
                          <a:effectLst/>
                          <a:latin typeface="Arial" charset="0"/>
                        </a:rPr>
                        <a:t>Q.</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NZ" sz="1200" b="0" i="0" u="none" strike="noStrike" cap="none" normalizeH="0" baseline="0" dirty="0" smtClean="0">
                          <a:ln>
                            <a:noFill/>
                          </a:ln>
                          <a:solidFill>
                            <a:srgbClr val="414B56"/>
                          </a:solidFill>
                          <a:effectLst/>
                          <a:latin typeface="Arial" charset="0"/>
                        </a:rPr>
                        <a:t>Can 4RF provide more information on security to customers?</a:t>
                      </a:r>
                      <a:endParaRPr kumimoji="0" lang="en-GB" sz="1200" b="0" i="0" u="none" strike="noStrike" cap="none" normalizeH="0" baseline="0" dirty="0" smtClean="0">
                        <a:ln>
                          <a:noFill/>
                        </a:ln>
                        <a:solidFill>
                          <a:srgbClr val="414B56"/>
                        </a:solidFill>
                        <a:effectLst/>
                        <a:latin typeface="Arial" charset="0"/>
                      </a:endParaRPr>
                    </a:p>
                  </a:txBody>
                  <a:tcPr anchor="ctr" horzOverflow="overflow">
                    <a:lnL>
                      <a:noFill/>
                    </a:lnL>
                    <a:lnR>
                      <a:noFill/>
                    </a:lnR>
                    <a:lnT>
                      <a:noFill/>
                    </a:lnT>
                    <a:lnB>
                      <a:noFill/>
                    </a:lnB>
                    <a:lnTlToBr>
                      <a:noFill/>
                    </a:lnTlToBr>
                    <a:lnBlToTr>
                      <a:noFill/>
                    </a:lnBlToTr>
                    <a:solidFill>
                      <a:schemeClr val="bg1"/>
                    </a:solidFill>
                  </a:tcPr>
                </a:tc>
              </a:tr>
              <a:tr h="258763">
                <a:tc>
                  <a:txBody>
                    <a:bodyPr/>
                    <a:lstStyle/>
                    <a:p>
                      <a:pPr marL="0" marR="0" lvl="0" indent="0" algn="l" defTabSz="914400" rtl="0" eaLnBrk="1" fontAlgn="base" latinLnBrk="0" hangingPunct="1">
                        <a:lnSpc>
                          <a:spcPct val="130000"/>
                        </a:lnSpc>
                        <a:spcBef>
                          <a:spcPct val="20000"/>
                        </a:spcBef>
                        <a:spcAft>
                          <a:spcPct val="0"/>
                        </a:spcAft>
                        <a:buClrTx/>
                        <a:buSzTx/>
                        <a:buFontTx/>
                        <a:buNone/>
                        <a:tabLst/>
                        <a:defRPr/>
                      </a:pPr>
                      <a:r>
                        <a:rPr kumimoji="0" lang="en-GB" sz="1200" b="0" i="0" u="none" strike="noStrike" cap="none" normalizeH="0" baseline="0" dirty="0" smtClean="0">
                          <a:ln>
                            <a:noFill/>
                          </a:ln>
                          <a:solidFill>
                            <a:srgbClr val="414B56"/>
                          </a:solidFill>
                          <a:effectLst/>
                          <a:latin typeface="Arial" charset="0"/>
                        </a:rPr>
                        <a:t>A.</a:t>
                      </a:r>
                    </a:p>
                  </a:txBody>
                  <a:tcPr horzOverflow="overflow">
                    <a:lnL>
                      <a:noFill/>
                    </a:lnL>
                    <a:lnR>
                      <a:noFill/>
                    </a:lnR>
                    <a:lnT>
                      <a:noFill/>
                    </a:lnT>
                    <a:lnB>
                      <a:noFill/>
                    </a:lnB>
                    <a:lnTlToBr>
                      <a:noFill/>
                    </a:lnTlToBr>
                    <a:lnBlToTr>
                      <a:noFill/>
                    </a:lnBlToTr>
                    <a:solidFill>
                      <a:srgbClr val="E9E9E9"/>
                    </a:soli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defRPr/>
                      </a:pPr>
                      <a:r>
                        <a:rPr kumimoji="0" lang="en-NZ" sz="1200" b="0" i="0" u="none" strike="noStrike" cap="none" normalizeH="0" baseline="0" dirty="0" smtClean="0">
                          <a:ln>
                            <a:noFill/>
                          </a:ln>
                          <a:solidFill>
                            <a:srgbClr val="414B56"/>
                          </a:solidFill>
                          <a:effectLst/>
                          <a:latin typeface="Arial" charset="0"/>
                        </a:rPr>
                        <a:t>Yes, this presentation is just an overview – 4RF is happy to engage with customers and address security questions.</a:t>
                      </a:r>
                    </a:p>
                  </a:txBody>
                  <a:tcPr anchor="ctr" horzOverflow="overflow">
                    <a:lnL>
                      <a:noFill/>
                    </a:lnL>
                    <a:lnR>
                      <a:noFill/>
                    </a:lnR>
                    <a:lnT>
                      <a:noFill/>
                    </a:lnT>
                    <a:lnB>
                      <a:noFill/>
                    </a:lnB>
                    <a:lnTlToBr>
                      <a:noFill/>
                    </a:lnTlToBr>
                    <a:lnBlToTr>
                      <a:noFill/>
                    </a:lnBlToTr>
                    <a:solidFill>
                      <a:srgbClr val="E9E9E9"/>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Autofit/>
          </a:bodyPr>
          <a:lstStyle/>
          <a:p>
            <a:pPr eaLnBrk="1" hangingPunct="1"/>
            <a:r>
              <a:rPr lang="en-GB" dirty="0" smtClean="0"/>
              <a:t>Aprisa SR security</a:t>
            </a:r>
          </a:p>
        </p:txBody>
      </p:sp>
      <p:sp>
        <p:nvSpPr>
          <p:cNvPr id="5" name="Text Placeholder 6"/>
          <p:cNvSpPr>
            <a:spLocks noGrp="1"/>
          </p:cNvSpPr>
          <p:nvPr>
            <p:ph type="body" sz="quarter" idx="13"/>
          </p:nvPr>
        </p:nvSpPr>
        <p:spPr>
          <a:xfrm>
            <a:off x="381600" y="1144801"/>
            <a:ext cx="4864168" cy="4927405"/>
          </a:xfrm>
        </p:spPr>
        <p:txBody>
          <a:bodyPr>
            <a:normAutofit lnSpcReduction="10000"/>
          </a:bodyPr>
          <a:lstStyle/>
          <a:p>
            <a:r>
              <a:rPr lang="en-NZ" dirty="0" smtClean="0"/>
              <a:t>Cyber security is a key issue today, and rarely out of the headlines. SCADA radio needs to be secure, and the 360 degree approach to security that the Aprisa SR incorporates is a key differentiator in the marketplace. Security is designed into the product from the start:</a:t>
            </a:r>
            <a:endParaRPr lang="en-NZ" dirty="0"/>
          </a:p>
          <a:p>
            <a:pPr lvl="1"/>
            <a:r>
              <a:rPr lang="en-NZ" dirty="0" smtClean="0"/>
              <a:t>Taking account of the key considerations of integrity, availability, confidentiality and</a:t>
            </a:r>
            <a:br>
              <a:rPr lang="en-NZ" dirty="0" smtClean="0"/>
            </a:br>
            <a:r>
              <a:rPr lang="en-NZ" dirty="0" smtClean="0"/>
              <a:t>non-repudiation</a:t>
            </a:r>
          </a:p>
          <a:p>
            <a:pPr lvl="1"/>
            <a:r>
              <a:rPr lang="en-NZ" dirty="0" smtClean="0"/>
              <a:t>Building on industry best practice and standards</a:t>
            </a:r>
            <a:endParaRPr lang="en-NZ" dirty="0"/>
          </a:p>
          <a:p>
            <a:pPr lvl="1">
              <a:spcAft>
                <a:spcPts val="600"/>
              </a:spcAft>
            </a:pPr>
            <a:r>
              <a:rPr lang="en-NZ" dirty="0" smtClean="0"/>
              <a:t>With security features throughout the interfaces, operating system and management</a:t>
            </a:r>
          </a:p>
          <a:p>
            <a:r>
              <a:rPr lang="en-NZ" dirty="0" smtClean="0"/>
              <a:t>Security extends to site security, where the</a:t>
            </a:r>
            <a:br>
              <a:rPr lang="en-NZ" dirty="0" smtClean="0"/>
            </a:br>
            <a:r>
              <a:rPr lang="en-NZ" dirty="0" smtClean="0"/>
              <a:t>Aprisa SR also has a role to play.</a:t>
            </a:r>
            <a:endParaRPr lang="en-NZ" dirty="0"/>
          </a:p>
          <a:p>
            <a:endParaRPr lang="en-NZ" dirty="0"/>
          </a:p>
        </p:txBody>
      </p:sp>
      <p:pic>
        <p:nvPicPr>
          <p:cNvPr id="1027" name="Picture 3"/>
          <p:cNvPicPr>
            <a:picLocks noChangeAspect="1" noChangeArrowheads="1"/>
          </p:cNvPicPr>
          <p:nvPr/>
        </p:nvPicPr>
        <p:blipFill>
          <a:blip r:embed="rId3" cstate="print"/>
          <a:srcRect/>
          <a:stretch>
            <a:fillRect/>
          </a:stretch>
        </p:blipFill>
        <p:spPr bwMode="auto">
          <a:xfrm>
            <a:off x="5372098" y="1144800"/>
            <a:ext cx="3048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NZ" dirty="0" smtClean="0"/>
              <a:t>Security in the headlines</a:t>
            </a:r>
            <a:endParaRPr lang="en-NZ" dirty="0"/>
          </a:p>
        </p:txBody>
      </p:sp>
      <p:sp>
        <p:nvSpPr>
          <p:cNvPr id="7" name="Text Placeholder 6"/>
          <p:cNvSpPr>
            <a:spLocks noGrp="1"/>
          </p:cNvSpPr>
          <p:nvPr>
            <p:ph type="body" sz="quarter" idx="13"/>
          </p:nvPr>
        </p:nvSpPr>
        <p:spPr>
          <a:xfrm>
            <a:off x="381600" y="1144801"/>
            <a:ext cx="3936827" cy="4927405"/>
          </a:xfrm>
        </p:spPr>
        <p:txBody>
          <a:bodyPr>
            <a:normAutofit/>
          </a:bodyPr>
          <a:lstStyle/>
          <a:p>
            <a:pPr marL="0" lvl="1" indent="0">
              <a:buClrTx/>
              <a:buNone/>
            </a:pPr>
            <a:r>
              <a:rPr lang="en-NZ" dirty="0"/>
              <a:t>ITU secretary general Dr Hamadoun Touré </a:t>
            </a:r>
            <a:r>
              <a:rPr lang="en-NZ" dirty="0" smtClean="0"/>
              <a:t>has </a:t>
            </a:r>
            <a:r>
              <a:rPr lang="en-NZ" dirty="0"/>
              <a:t>called for an international cyberwar peace </a:t>
            </a:r>
            <a:r>
              <a:rPr lang="en-NZ" dirty="0" smtClean="0"/>
              <a:t>treaty - Jan 2010.</a:t>
            </a:r>
            <a:endParaRPr lang="en-NZ" dirty="0"/>
          </a:p>
          <a:p>
            <a:pPr marL="0" lvl="1" indent="0">
              <a:buClrTx/>
              <a:buNone/>
            </a:pPr>
            <a:endParaRPr lang="en-NZ" dirty="0"/>
          </a:p>
          <a:p>
            <a:pPr marL="342900" lvl="1" indent="-342900">
              <a:buClr>
                <a:srgbClr val="FF0000"/>
              </a:buClr>
            </a:pPr>
            <a:endParaRPr lang="en-NZ" dirty="0"/>
          </a:p>
          <a:p>
            <a:pPr marL="0" lvl="1" indent="0">
              <a:buClrTx/>
              <a:buNone/>
            </a:pPr>
            <a:endParaRPr lang="en-NZ" dirty="0"/>
          </a:p>
          <a:p>
            <a:pPr marL="0" lvl="1" indent="0">
              <a:buClrTx/>
              <a:buNone/>
            </a:pPr>
            <a:endParaRPr lang="en-NZ" dirty="0" smtClean="0"/>
          </a:p>
          <a:p>
            <a:pPr marL="0" lvl="1" indent="0">
              <a:buClrTx/>
              <a:buNone/>
            </a:pPr>
            <a:endParaRPr lang="en-NZ" dirty="0"/>
          </a:p>
          <a:p>
            <a:pPr marL="0" lvl="1" indent="0">
              <a:buClrTx/>
              <a:buNone/>
            </a:pPr>
            <a:endParaRPr lang="en-NZ" dirty="0" smtClean="0"/>
          </a:p>
          <a:p>
            <a:pPr marL="0" lvl="1" indent="0">
              <a:buClrTx/>
              <a:buNone/>
            </a:pPr>
            <a:endParaRPr lang="en-NZ" dirty="0"/>
          </a:p>
          <a:p>
            <a:endParaRPr lang="en-NZ"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71897" y="1144800"/>
            <a:ext cx="3051928" cy="228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71897" y="4020758"/>
            <a:ext cx="3052800" cy="13843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ounded Rectangular Callout 7"/>
          <p:cNvSpPr/>
          <p:nvPr/>
        </p:nvSpPr>
        <p:spPr>
          <a:xfrm>
            <a:off x="442762" y="3272589"/>
            <a:ext cx="3792353" cy="2531445"/>
          </a:xfrm>
          <a:prstGeom prst="wedgeRoundRectCallout">
            <a:avLst>
              <a:gd name="adj1" fmla="val 65842"/>
              <a:gd name="adj2" fmla="val 16139"/>
              <a:gd name="adj3" fmla="val 16667"/>
            </a:avLst>
          </a:prstGeom>
          <a:noFill/>
          <a:ln w="38100">
            <a:solidFill>
              <a:srgbClr val="F63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en-NZ" sz="1400" dirty="0" smtClean="0">
                <a:solidFill>
                  <a:srgbClr val="414B56"/>
                </a:solidFill>
                <a:latin typeface="Arial" pitchFamily="34" charset="0"/>
                <a:cs typeface="Arial" pitchFamily="34" charset="0"/>
              </a:rPr>
              <a:t>“I do not rule out the prospect of an </a:t>
            </a:r>
            <a:r>
              <a:rPr lang="en-NZ" sz="1400" dirty="0" smtClean="0">
                <a:solidFill>
                  <a:srgbClr val="F63E3E"/>
                </a:solidFill>
                <a:latin typeface="Arial" pitchFamily="34" charset="0"/>
                <a:cs typeface="Arial" pitchFamily="34" charset="0"/>
              </a:rPr>
              <a:t>aggressive</a:t>
            </a:r>
            <a:r>
              <a:rPr lang="en-NZ" sz="1400" dirty="0" smtClean="0">
                <a:solidFill>
                  <a:srgbClr val="414B56"/>
                </a:solidFill>
                <a:latin typeface="Arial" pitchFamily="34" charset="0"/>
                <a:cs typeface="Arial" pitchFamily="34" charset="0"/>
              </a:rPr>
              <a:t> act of such a scale which deliberately </a:t>
            </a:r>
            <a:r>
              <a:rPr lang="en-NZ" sz="1400" dirty="0" smtClean="0">
                <a:solidFill>
                  <a:srgbClr val="F63E3E"/>
                </a:solidFill>
                <a:latin typeface="Arial" pitchFamily="34" charset="0"/>
                <a:cs typeface="Arial" pitchFamily="34" charset="0"/>
              </a:rPr>
              <a:t>targets</a:t>
            </a:r>
            <a:r>
              <a:rPr lang="en-NZ" sz="1400" dirty="0" smtClean="0">
                <a:solidFill>
                  <a:srgbClr val="414B56"/>
                </a:solidFill>
                <a:latin typeface="Arial" pitchFamily="34" charset="0"/>
                <a:cs typeface="Arial" pitchFamily="34" charset="0"/>
              </a:rPr>
              <a:t> the networks that are the nervous system of the country's </a:t>
            </a:r>
            <a:r>
              <a:rPr lang="en-NZ" sz="1400" dirty="0" smtClean="0">
                <a:solidFill>
                  <a:srgbClr val="F63E3E"/>
                </a:solidFill>
                <a:latin typeface="Arial" pitchFamily="34" charset="0"/>
                <a:cs typeface="Arial" pitchFamily="34" charset="0"/>
              </a:rPr>
              <a:t>critical infrastructure</a:t>
            </a:r>
            <a:r>
              <a:rPr lang="en-NZ" sz="1400" dirty="0" smtClean="0">
                <a:solidFill>
                  <a:srgbClr val="414B56"/>
                </a:solidFill>
                <a:latin typeface="Arial" pitchFamily="34" charset="0"/>
                <a:cs typeface="Arial" pitchFamily="34" charset="0"/>
              </a:rPr>
              <a:t> - that is, the energy grid, our water supplies”</a:t>
            </a:r>
            <a:br>
              <a:rPr lang="en-NZ" sz="1400" dirty="0" smtClean="0">
                <a:solidFill>
                  <a:srgbClr val="414B56"/>
                </a:solidFill>
                <a:latin typeface="Arial" pitchFamily="34" charset="0"/>
                <a:cs typeface="Arial" pitchFamily="34" charset="0"/>
              </a:rPr>
            </a:br>
            <a:r>
              <a:rPr lang="en-NZ" sz="1400" dirty="0" smtClean="0">
                <a:solidFill>
                  <a:srgbClr val="414B56"/>
                </a:solidFill>
                <a:latin typeface="Arial" pitchFamily="34" charset="0"/>
                <a:cs typeface="Arial" pitchFamily="34" charset="0"/>
              </a:rPr>
              <a:t>March 11 2010, </a:t>
            </a:r>
            <a:r>
              <a:rPr lang="en-NZ" sz="1400" dirty="0" smtClean="0">
                <a:solidFill>
                  <a:srgbClr val="414B56"/>
                </a:solidFill>
                <a:latin typeface="Arial"/>
              </a:rPr>
              <a:t>Rt Hon Baroness Pauline Neville-Jones, ex UK Minister of State for Security and Counter-Terrorism.</a:t>
            </a:r>
            <a:endParaRPr lang="en-NZ" sz="1400" dirty="0" smtClean="0">
              <a:solidFill>
                <a:srgbClr val="414B56"/>
              </a:solidFill>
              <a:latin typeface="Arial" pitchFamily="34" charset="0"/>
              <a:cs typeface="Arial" pitchFamily="34" charset="0"/>
            </a:endParaRPr>
          </a:p>
        </p:txBody>
      </p:sp>
    </p:spTree>
    <p:extLst>
      <p:ext uri="{BB962C8B-B14F-4D97-AF65-F5344CB8AC3E}">
        <p14:creationId xmlns:p14="http://schemas.microsoft.com/office/powerpoint/2010/main" xmlns="" val="1071029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dirty="0" smtClean="0"/>
              <a:t>Cyber terrorism</a:t>
            </a:r>
            <a:endParaRPr lang="en-NZ" dirty="0"/>
          </a:p>
        </p:txBody>
      </p:sp>
      <p:pic>
        <p:nvPicPr>
          <p:cNvPr id="39938" name="Picture 2" descr="File:Umspannwerk Bisamberg.jpg">
            <a:hlinkClick r:id="rId3"/>
          </p:cNvPr>
          <p:cNvPicPr>
            <a:picLocks noChangeAspect="1" noChangeArrowheads="1"/>
          </p:cNvPicPr>
          <p:nvPr/>
        </p:nvPicPr>
        <p:blipFill>
          <a:blip r:embed="rId4" cstate="print"/>
          <a:srcRect/>
          <a:stretch>
            <a:fillRect/>
          </a:stretch>
        </p:blipFill>
        <p:spPr bwMode="auto">
          <a:xfrm>
            <a:off x="5013692" y="3656373"/>
            <a:ext cx="3423600" cy="2567700"/>
          </a:xfrm>
          <a:prstGeom prst="rect">
            <a:avLst/>
          </a:prstGeom>
          <a:noFill/>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13692" y="1144800"/>
            <a:ext cx="3423478" cy="228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ounded Rectangular Callout 5"/>
          <p:cNvSpPr/>
          <p:nvPr/>
        </p:nvSpPr>
        <p:spPr>
          <a:xfrm>
            <a:off x="490890" y="1193531"/>
            <a:ext cx="3599848" cy="1751799"/>
          </a:xfrm>
          <a:prstGeom prst="wedgeRoundRectCallout">
            <a:avLst>
              <a:gd name="adj1" fmla="val 65842"/>
              <a:gd name="adj2" fmla="val 16139"/>
              <a:gd name="adj3" fmla="val 16667"/>
            </a:avLst>
          </a:prstGeom>
          <a:noFill/>
          <a:ln w="38100">
            <a:solidFill>
              <a:srgbClr val="F63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en-NZ" sz="1400" dirty="0" smtClean="0">
                <a:solidFill>
                  <a:srgbClr val="414B56"/>
                </a:solidFill>
                <a:latin typeface="Arial" pitchFamily="34" charset="0"/>
                <a:cs typeface="Arial" pitchFamily="34" charset="0"/>
              </a:rPr>
              <a:t>The cyber threat to “the </a:t>
            </a:r>
            <a:r>
              <a:rPr lang="en-NZ" sz="1400" dirty="0" smtClean="0">
                <a:solidFill>
                  <a:srgbClr val="F63E3E"/>
                </a:solidFill>
                <a:latin typeface="Arial" pitchFamily="34" charset="0"/>
                <a:cs typeface="Arial" pitchFamily="34" charset="0"/>
              </a:rPr>
              <a:t>massive grids </a:t>
            </a:r>
            <a:r>
              <a:rPr lang="en-NZ" sz="1400" dirty="0" smtClean="0">
                <a:solidFill>
                  <a:srgbClr val="414B56"/>
                </a:solidFill>
                <a:latin typeface="Arial" pitchFamily="34" charset="0"/>
                <a:cs typeface="Arial" pitchFamily="34" charset="0"/>
              </a:rPr>
              <a:t>that power our nation ... is one of the </a:t>
            </a:r>
            <a:r>
              <a:rPr lang="en-NZ" sz="1400" dirty="0" smtClean="0">
                <a:solidFill>
                  <a:srgbClr val="F63E3E"/>
                </a:solidFill>
                <a:latin typeface="Arial" pitchFamily="34" charset="0"/>
                <a:cs typeface="Arial" pitchFamily="34" charset="0"/>
              </a:rPr>
              <a:t>most serious </a:t>
            </a:r>
            <a:r>
              <a:rPr lang="en-NZ" sz="1400" dirty="0" smtClean="0">
                <a:solidFill>
                  <a:srgbClr val="414B56"/>
                </a:solidFill>
                <a:latin typeface="Arial" pitchFamily="34" charset="0"/>
                <a:cs typeface="Arial" pitchFamily="34" charset="0"/>
              </a:rPr>
              <a:t>economic and national </a:t>
            </a:r>
            <a:r>
              <a:rPr lang="en-NZ" sz="1400" dirty="0" smtClean="0">
                <a:solidFill>
                  <a:srgbClr val="F63E3E"/>
                </a:solidFill>
                <a:latin typeface="Arial" pitchFamily="34" charset="0"/>
                <a:cs typeface="Arial" pitchFamily="34" charset="0"/>
              </a:rPr>
              <a:t>security challenges </a:t>
            </a:r>
            <a:r>
              <a:rPr lang="en-NZ" sz="1400" dirty="0" smtClean="0">
                <a:solidFill>
                  <a:srgbClr val="414B56"/>
                </a:solidFill>
                <a:latin typeface="Arial" pitchFamily="34" charset="0"/>
                <a:cs typeface="Arial" pitchFamily="34" charset="0"/>
              </a:rPr>
              <a:t>we face as a nation“.</a:t>
            </a:r>
          </a:p>
          <a:p>
            <a:pPr>
              <a:lnSpc>
                <a:spcPct val="125000"/>
              </a:lnSpc>
            </a:pPr>
            <a:r>
              <a:rPr lang="en-NZ" sz="1400" dirty="0" smtClean="0">
                <a:solidFill>
                  <a:srgbClr val="414B56"/>
                </a:solidFill>
                <a:latin typeface="Arial" pitchFamily="34" charset="0"/>
                <a:cs typeface="Arial" pitchFamily="34" charset="0"/>
              </a:rPr>
              <a:t>President Obama - May 29 2009.</a:t>
            </a:r>
          </a:p>
        </p:txBody>
      </p:sp>
      <p:sp>
        <p:nvSpPr>
          <p:cNvPr id="9" name="Text Placeholder 6"/>
          <p:cNvSpPr txBox="1">
            <a:spLocks/>
          </p:cNvSpPr>
          <p:nvPr/>
        </p:nvSpPr>
        <p:spPr>
          <a:xfrm>
            <a:off x="381600" y="3638746"/>
            <a:ext cx="4331802" cy="2433460"/>
          </a:xfrm>
          <a:prstGeom prst="rect">
            <a:avLst/>
          </a:prstGeom>
        </p:spPr>
        <p:txBody>
          <a:bodyPr/>
          <a:lstStyle/>
          <a:p>
            <a:pPr lvl="0">
              <a:lnSpc>
                <a:spcPct val="130000"/>
              </a:lnSpc>
              <a:spcBef>
                <a:spcPct val="20000"/>
              </a:spcBef>
            </a:pPr>
            <a:r>
              <a:rPr kumimoji="0" lang="en-NZ" sz="1600" b="0" i="0" u="none" strike="noStrike" kern="1200" cap="none" spc="0" normalizeH="0" baseline="0" noProof="0" dirty="0" smtClean="0">
                <a:ln>
                  <a:noFill/>
                </a:ln>
                <a:solidFill>
                  <a:srgbClr val="414B56"/>
                </a:solidFill>
                <a:effectLst/>
                <a:uLnTx/>
                <a:uFillTx/>
                <a:latin typeface="Arial" pitchFamily="34" charset="0"/>
                <a:ea typeface="+mn-ea"/>
                <a:cs typeface="Arial" pitchFamily="34" charset="0"/>
              </a:rPr>
              <a:t>In this context</a:t>
            </a:r>
            <a:r>
              <a:rPr lang="en-NZ" sz="1600" dirty="0" smtClean="0">
                <a:solidFill>
                  <a:srgbClr val="414B56"/>
                </a:solidFill>
                <a:latin typeface="Arial" pitchFamily="34" charset="0"/>
                <a:cs typeface="Arial" pitchFamily="34" charset="0"/>
              </a:rPr>
              <a:t>, cyber terrorism is the use of  the Internet to make terrorist deliberate attacks against information systems affecting real world infrastructure, property, or lives. Real threats exist from disgruntled</a:t>
            </a:r>
            <a:br>
              <a:rPr lang="en-NZ" sz="1600" dirty="0" smtClean="0">
                <a:solidFill>
                  <a:srgbClr val="414B56"/>
                </a:solidFill>
                <a:latin typeface="Arial" pitchFamily="34" charset="0"/>
                <a:cs typeface="Arial" pitchFamily="34" charset="0"/>
              </a:rPr>
            </a:br>
            <a:r>
              <a:rPr lang="en-NZ" sz="1600" dirty="0" smtClean="0">
                <a:solidFill>
                  <a:srgbClr val="414B56"/>
                </a:solidFill>
                <a:latin typeface="Arial" pitchFamily="34" charset="0"/>
                <a:cs typeface="Arial" pitchFamily="34" charset="0"/>
              </a:rPr>
              <a:t>ex-employees, those who ‘hack for fun’, radical greens, terrorists, and state sponsored entities.</a:t>
            </a:r>
          </a:p>
        </p:txBody>
      </p:sp>
    </p:spTree>
    <p:extLst>
      <p:ext uri="{BB962C8B-B14F-4D97-AF65-F5344CB8AC3E}">
        <p14:creationId xmlns:p14="http://schemas.microsoft.com/office/powerpoint/2010/main" xmlns="" val="501937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NZ" dirty="0"/>
              <a:t>What is meant by </a:t>
            </a:r>
            <a:r>
              <a:rPr lang="en-NZ" dirty="0" smtClean="0"/>
              <a:t>the </a:t>
            </a:r>
            <a:r>
              <a:rPr lang="en-NZ" dirty="0"/>
              <a:t>360 degree approach to security</a:t>
            </a:r>
            <a:r>
              <a:rPr lang="en-NZ" dirty="0" smtClean="0"/>
              <a:t>?</a:t>
            </a:r>
            <a:endParaRPr lang="en-NZ" dirty="0"/>
          </a:p>
        </p:txBody>
      </p:sp>
      <p:sp>
        <p:nvSpPr>
          <p:cNvPr id="7" name="Text Placeholder 6"/>
          <p:cNvSpPr>
            <a:spLocks noGrp="1"/>
          </p:cNvSpPr>
          <p:nvPr>
            <p:ph type="body" sz="quarter" idx="13"/>
          </p:nvPr>
        </p:nvSpPr>
        <p:spPr>
          <a:xfrm>
            <a:off x="381600" y="1144801"/>
            <a:ext cx="5040145" cy="4927405"/>
          </a:xfrm>
        </p:spPr>
        <p:txBody>
          <a:bodyPr>
            <a:normAutofit fontScale="92500" lnSpcReduction="10000"/>
          </a:bodyPr>
          <a:lstStyle/>
          <a:p>
            <a:r>
              <a:rPr lang="en-NZ" dirty="0" smtClean="0"/>
              <a:t>What is 360 degree security?</a:t>
            </a:r>
            <a:endParaRPr lang="en-NZ" dirty="0"/>
          </a:p>
          <a:p>
            <a:pPr lvl="1"/>
            <a:r>
              <a:rPr lang="en-NZ" dirty="0"/>
              <a:t>Over the </a:t>
            </a:r>
            <a:r>
              <a:rPr lang="en-NZ" dirty="0" smtClean="0"/>
              <a:t>air protection</a:t>
            </a:r>
            <a:endParaRPr lang="en-NZ" dirty="0"/>
          </a:p>
          <a:p>
            <a:pPr lvl="1"/>
            <a:r>
              <a:rPr lang="en-NZ" dirty="0"/>
              <a:t>Protected management interfaces</a:t>
            </a:r>
          </a:p>
          <a:p>
            <a:pPr lvl="1"/>
            <a:r>
              <a:rPr lang="en-NZ" dirty="0"/>
              <a:t>Secure USB software upgrades</a:t>
            </a:r>
          </a:p>
          <a:p>
            <a:pPr lvl="1"/>
            <a:r>
              <a:rPr lang="en-NZ" dirty="0" smtClean="0"/>
              <a:t>Micro-firewalling Ethernet interface</a:t>
            </a:r>
            <a:endParaRPr lang="en-NZ" dirty="0"/>
          </a:p>
          <a:p>
            <a:pPr lvl="1">
              <a:spcAft>
                <a:spcPts val="600"/>
              </a:spcAft>
            </a:pPr>
            <a:r>
              <a:rPr lang="en-NZ" dirty="0" smtClean="0"/>
              <a:t>Using government </a:t>
            </a:r>
            <a:r>
              <a:rPr lang="en-NZ" dirty="0"/>
              <a:t>standards and </a:t>
            </a:r>
            <a:r>
              <a:rPr lang="en-NZ" dirty="0" smtClean="0"/>
              <a:t>best practice</a:t>
            </a:r>
          </a:p>
          <a:p>
            <a:r>
              <a:rPr lang="en-NZ" dirty="0" smtClean="0"/>
              <a:t>This approach means securing the perimeter around Aprisa SR and the design environment of the product – all external ports must be considered:</a:t>
            </a:r>
          </a:p>
          <a:p>
            <a:pPr lvl="1"/>
            <a:r>
              <a:rPr lang="en-NZ" dirty="0" smtClean="0"/>
              <a:t>Antenna</a:t>
            </a:r>
          </a:p>
          <a:p>
            <a:pPr lvl="1"/>
            <a:r>
              <a:rPr lang="en-NZ" dirty="0" smtClean="0"/>
              <a:t>Ethernet</a:t>
            </a:r>
          </a:p>
          <a:p>
            <a:pPr lvl="1"/>
            <a:r>
              <a:rPr lang="en-NZ" dirty="0" smtClean="0"/>
              <a:t>Serial</a:t>
            </a:r>
          </a:p>
          <a:p>
            <a:pPr lvl="1">
              <a:spcAft>
                <a:spcPts val="600"/>
              </a:spcAft>
            </a:pPr>
            <a:r>
              <a:rPr lang="en-NZ" dirty="0" smtClean="0"/>
              <a:t>USB</a:t>
            </a:r>
          </a:p>
          <a:p>
            <a:pPr marL="0" lvl="1" indent="0">
              <a:spcAft>
                <a:spcPts val="600"/>
              </a:spcAft>
              <a:buNone/>
            </a:pPr>
            <a:r>
              <a:rPr lang="en-NZ" dirty="0" smtClean="0"/>
              <a:t>360 degree security – a SCADA revolution.</a:t>
            </a:r>
          </a:p>
          <a:p>
            <a:pPr marL="0" lvl="1" indent="0">
              <a:spcAft>
                <a:spcPts val="600"/>
              </a:spcAft>
              <a:buNone/>
            </a:pPr>
            <a:endParaRPr lang="en-NZ" sz="1700" dirty="0"/>
          </a:p>
          <a:p>
            <a:endParaRPr lang="en-NZ" dirty="0"/>
          </a:p>
        </p:txBody>
      </p:sp>
      <p:sp>
        <p:nvSpPr>
          <p:cNvPr id="8" name="Rounded Rectangular Callout 7"/>
          <p:cNvSpPr/>
          <p:nvPr/>
        </p:nvSpPr>
        <p:spPr>
          <a:xfrm>
            <a:off x="5707779" y="4812144"/>
            <a:ext cx="2706548" cy="1030389"/>
          </a:xfrm>
          <a:prstGeom prst="wedgeRoundRectCallout">
            <a:avLst>
              <a:gd name="adj1" fmla="val -62604"/>
              <a:gd name="adj2" fmla="val 44291"/>
              <a:gd name="adj3" fmla="val 16667"/>
            </a:avLst>
          </a:prstGeom>
          <a:noFill/>
          <a:ln w="38100">
            <a:solidFill>
              <a:srgbClr val="F63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en-NZ" sz="1400" dirty="0" smtClean="0">
                <a:solidFill>
                  <a:srgbClr val="414B56"/>
                </a:solidFill>
                <a:latin typeface="Arial" pitchFamily="34" charset="0"/>
                <a:cs typeface="Arial" pitchFamily="34" charset="0"/>
              </a:rPr>
              <a:t>“The price of peace is eternal vigilance”, Leonard Courtney, 1st Baron Courtney </a:t>
            </a:r>
          </a:p>
        </p:txBody>
      </p:sp>
      <p:grpSp>
        <p:nvGrpSpPr>
          <p:cNvPr id="14" name="Group 13"/>
          <p:cNvGrpSpPr/>
          <p:nvPr/>
        </p:nvGrpSpPr>
        <p:grpSpPr>
          <a:xfrm>
            <a:off x="5382108" y="1268712"/>
            <a:ext cx="3158811" cy="2250300"/>
            <a:chOff x="341436" y="1988808"/>
            <a:chExt cx="3158811" cy="2250300"/>
          </a:xfrm>
        </p:grpSpPr>
        <p:pic>
          <p:nvPicPr>
            <p:cNvPr id="15" name="Picture 2" descr="H:\Projects\Project_B_4CAST\marketing\SR_1.gif"/>
            <p:cNvPicPr>
              <a:picLocks noChangeAspect="1" noChangeArrowheads="1"/>
            </p:cNvPicPr>
            <p:nvPr/>
          </p:nvPicPr>
          <p:blipFill>
            <a:blip r:embed="rId3" cstate="screen"/>
            <a:srcRect/>
            <a:stretch>
              <a:fillRect/>
            </a:stretch>
          </p:blipFill>
          <p:spPr bwMode="auto">
            <a:xfrm>
              <a:off x="701484" y="1988808"/>
              <a:ext cx="2798763" cy="1719262"/>
            </a:xfrm>
            <a:prstGeom prst="rect">
              <a:avLst/>
            </a:prstGeom>
            <a:noFill/>
            <a:ln w="9525">
              <a:noFill/>
              <a:miter lim="800000"/>
              <a:headEnd/>
              <a:tailEnd/>
            </a:ln>
          </p:spPr>
        </p:pic>
        <p:sp>
          <p:nvSpPr>
            <p:cNvPr id="16" name="Right Arrow 15"/>
            <p:cNvSpPr/>
            <p:nvPr/>
          </p:nvSpPr>
          <p:spPr>
            <a:xfrm>
              <a:off x="341436" y="3248976"/>
              <a:ext cx="1170156" cy="450060"/>
            </a:xfrm>
            <a:prstGeom prst="rightArrow">
              <a:avLst/>
            </a:prstGeom>
            <a:solidFill>
              <a:srgbClr val="F63E3E"/>
            </a:solidFill>
            <a:ln>
              <a:noFill/>
            </a:ln>
            <a:scene3d>
              <a:camera prst="isometricRightUp">
                <a:rot lat="20399884" lon="18453179" rev="419114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solidFill>
                    <a:schemeClr val="bg1"/>
                  </a:solidFill>
                </a:rPr>
                <a:t>Ethernet</a:t>
              </a:r>
              <a:endParaRPr lang="en-NZ" b="1" dirty="0">
                <a:solidFill>
                  <a:schemeClr val="bg1"/>
                </a:solidFill>
              </a:endParaRPr>
            </a:p>
          </p:txBody>
        </p:sp>
        <p:sp>
          <p:nvSpPr>
            <p:cNvPr id="17" name="Right Arrow 16"/>
            <p:cNvSpPr/>
            <p:nvPr/>
          </p:nvSpPr>
          <p:spPr>
            <a:xfrm>
              <a:off x="1061532" y="3519012"/>
              <a:ext cx="1170156" cy="450060"/>
            </a:xfrm>
            <a:prstGeom prst="rightArrow">
              <a:avLst/>
            </a:prstGeom>
            <a:solidFill>
              <a:srgbClr val="F63E3E"/>
            </a:solidFill>
            <a:ln>
              <a:noFill/>
            </a:ln>
            <a:scene3d>
              <a:camera prst="isometricRightUp">
                <a:rot lat="20399884" lon="18453179" rev="419114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solidFill>
                    <a:schemeClr val="bg1"/>
                  </a:solidFill>
                </a:rPr>
                <a:t>Serial</a:t>
              </a:r>
            </a:p>
          </p:txBody>
        </p:sp>
        <p:sp>
          <p:nvSpPr>
            <p:cNvPr id="18" name="Right Arrow 17"/>
            <p:cNvSpPr/>
            <p:nvPr/>
          </p:nvSpPr>
          <p:spPr>
            <a:xfrm>
              <a:off x="1691616" y="3789048"/>
              <a:ext cx="1170156" cy="450060"/>
            </a:xfrm>
            <a:prstGeom prst="rightArrow">
              <a:avLst/>
            </a:prstGeom>
            <a:solidFill>
              <a:srgbClr val="F63E3E"/>
            </a:solidFill>
            <a:ln>
              <a:noFill/>
            </a:ln>
            <a:scene3d>
              <a:camera prst="isometricRightUp">
                <a:rot lat="20399884" lon="18453179" rev="419114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solidFill>
                    <a:schemeClr val="bg1"/>
                  </a:solidFill>
                </a:rPr>
                <a:t>Wireless</a:t>
              </a:r>
            </a:p>
          </p:txBody>
        </p:sp>
      </p:grpSp>
      <p:sp>
        <p:nvSpPr>
          <p:cNvPr id="19" name="Right Arrow 18"/>
          <p:cNvSpPr/>
          <p:nvPr/>
        </p:nvSpPr>
        <p:spPr>
          <a:xfrm>
            <a:off x="5382108" y="2348856"/>
            <a:ext cx="1170156" cy="450060"/>
          </a:xfrm>
          <a:prstGeom prst="rightArrow">
            <a:avLst/>
          </a:prstGeom>
          <a:solidFill>
            <a:srgbClr val="414B56"/>
          </a:solidFill>
          <a:ln>
            <a:noFill/>
          </a:ln>
          <a:scene3d>
            <a:camera prst="isometricRightUp">
              <a:rot lat="20399884" lon="18453179" rev="419114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solidFill>
                  <a:schemeClr val="bg1">
                    <a:lumMod val="75000"/>
                  </a:schemeClr>
                </a:solidFill>
              </a:rPr>
              <a:t>Ethernet</a:t>
            </a:r>
            <a:endParaRPr lang="en-NZ" b="1" dirty="0">
              <a:solidFill>
                <a:schemeClr val="bg1">
                  <a:lumMod val="75000"/>
                </a:schemeClr>
              </a:solidFill>
            </a:endParaRPr>
          </a:p>
        </p:txBody>
      </p:sp>
      <p:sp>
        <p:nvSpPr>
          <p:cNvPr id="20" name="Right Arrow 19"/>
          <p:cNvSpPr/>
          <p:nvPr/>
        </p:nvSpPr>
        <p:spPr>
          <a:xfrm>
            <a:off x="5832168" y="2528880"/>
            <a:ext cx="1170156" cy="450060"/>
          </a:xfrm>
          <a:prstGeom prst="rightArrow">
            <a:avLst/>
          </a:prstGeom>
          <a:solidFill>
            <a:srgbClr val="414B56"/>
          </a:solidFill>
          <a:ln>
            <a:noFill/>
          </a:ln>
          <a:scene3d>
            <a:camera prst="isometricRightUp">
              <a:rot lat="20399884" lon="18453179" rev="419114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solidFill>
                  <a:schemeClr val="bg1">
                    <a:lumMod val="75000"/>
                  </a:schemeClr>
                </a:solidFill>
              </a:rPr>
              <a:t>USB</a:t>
            </a:r>
          </a:p>
        </p:txBody>
      </p:sp>
      <p:sp>
        <p:nvSpPr>
          <p:cNvPr id="21" name="Right Arrow 20"/>
          <p:cNvSpPr/>
          <p:nvPr/>
        </p:nvSpPr>
        <p:spPr>
          <a:xfrm>
            <a:off x="6732288" y="2888928"/>
            <a:ext cx="1170156" cy="450060"/>
          </a:xfrm>
          <a:prstGeom prst="rightArrow">
            <a:avLst/>
          </a:prstGeom>
          <a:solidFill>
            <a:srgbClr val="414B56"/>
          </a:solidFill>
          <a:ln>
            <a:noFill/>
          </a:ln>
          <a:scene3d>
            <a:camera prst="isometricRightUp">
              <a:rot lat="20399884" lon="18453179" rev="419114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solidFill>
                  <a:schemeClr val="bg1">
                    <a:lumMod val="75000"/>
                  </a:schemeClr>
                </a:solidFill>
              </a:rPr>
              <a:t>Wireless</a:t>
            </a:r>
          </a:p>
        </p:txBody>
      </p:sp>
      <p:sp>
        <p:nvSpPr>
          <p:cNvPr id="22" name="Rectangle 21"/>
          <p:cNvSpPr/>
          <p:nvPr/>
        </p:nvSpPr>
        <p:spPr>
          <a:xfrm>
            <a:off x="6912312" y="3789048"/>
            <a:ext cx="1530204" cy="270036"/>
          </a:xfrm>
          <a:prstGeom prst="rect">
            <a:avLst/>
          </a:prstGeom>
          <a:solidFill>
            <a:srgbClr val="414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solidFill>
                  <a:schemeClr val="bg1">
                    <a:lumMod val="75000"/>
                  </a:schemeClr>
                </a:solidFill>
              </a:rPr>
              <a:t>Management</a:t>
            </a:r>
            <a:endParaRPr lang="en-NZ" b="1" dirty="0">
              <a:solidFill>
                <a:schemeClr val="bg1">
                  <a:lumMod val="75000"/>
                </a:schemeClr>
              </a:solidFill>
            </a:endParaRPr>
          </a:p>
        </p:txBody>
      </p:sp>
      <p:sp>
        <p:nvSpPr>
          <p:cNvPr id="23" name="Rectangle 22"/>
          <p:cNvSpPr/>
          <p:nvPr/>
        </p:nvSpPr>
        <p:spPr>
          <a:xfrm>
            <a:off x="6912312" y="4149096"/>
            <a:ext cx="1530204" cy="270036"/>
          </a:xfrm>
          <a:prstGeom prst="rect">
            <a:avLst/>
          </a:prstGeom>
          <a:solidFill>
            <a:srgbClr val="F6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solidFill>
                  <a:schemeClr val="bg1"/>
                </a:solidFill>
              </a:rPr>
              <a:t>Data</a:t>
            </a:r>
            <a:endParaRPr lang="en-NZ" b="1" dirty="0">
              <a:solidFill>
                <a:schemeClr val="bg1"/>
              </a:solidFill>
            </a:endParaRPr>
          </a:p>
        </p:txBody>
      </p:sp>
    </p:spTree>
    <p:extLst>
      <p:ext uri="{BB962C8B-B14F-4D97-AF65-F5344CB8AC3E}">
        <p14:creationId xmlns:p14="http://schemas.microsoft.com/office/powerpoint/2010/main" xmlns="" val="3582478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Autofit/>
          </a:bodyPr>
          <a:lstStyle/>
          <a:p>
            <a:pPr eaLnBrk="1" hangingPunct="1"/>
            <a:r>
              <a:rPr lang="en-GB" dirty="0" smtClean="0"/>
              <a:t>SCADA radio needs to be secure</a:t>
            </a:r>
          </a:p>
        </p:txBody>
      </p:sp>
      <p:sp>
        <p:nvSpPr>
          <p:cNvPr id="10" name="Text Placeholder 9"/>
          <p:cNvSpPr>
            <a:spLocks noGrp="1"/>
          </p:cNvSpPr>
          <p:nvPr>
            <p:ph type="body" sz="quarter" idx="13"/>
          </p:nvPr>
        </p:nvSpPr>
        <p:spPr>
          <a:xfrm>
            <a:off x="381600" y="1144801"/>
            <a:ext cx="5150982" cy="4927405"/>
          </a:xfrm>
        </p:spPr>
        <p:txBody>
          <a:bodyPr/>
          <a:lstStyle/>
          <a:p>
            <a:r>
              <a:rPr lang="en-NZ" dirty="0" smtClean="0"/>
              <a:t>Additional security and resiliency is provided by the fact that an Aprisa SR network is a private network – not subject to public network overload caused by sporting fixtures or major public events.</a:t>
            </a:r>
          </a:p>
          <a:p>
            <a:r>
              <a:rPr lang="en-NZ" dirty="0" smtClean="0"/>
              <a:t>Incorporating security within the Aprisa SR saves money and reduces the risk of early obsolescence as government infrastructure security recommendations turn to regulations.</a:t>
            </a:r>
          </a:p>
          <a:p>
            <a:endParaRPr lang="en-NZ" dirty="0"/>
          </a:p>
        </p:txBody>
      </p:sp>
      <p:grpSp>
        <p:nvGrpSpPr>
          <p:cNvPr id="2" name="Group 9"/>
          <p:cNvGrpSpPr/>
          <p:nvPr/>
        </p:nvGrpSpPr>
        <p:grpSpPr>
          <a:xfrm>
            <a:off x="5639925" y="1140180"/>
            <a:ext cx="2909887" cy="2633662"/>
            <a:chOff x="509588" y="3671888"/>
            <a:chExt cx="3217862" cy="2925762"/>
          </a:xfrm>
        </p:grpSpPr>
        <p:pic>
          <p:nvPicPr>
            <p:cNvPr id="5" name="Picture 3" descr="H:\TBG\1101950821_400.jpg"/>
            <p:cNvPicPr>
              <a:picLocks noChangeAspect="1" noChangeArrowheads="1"/>
            </p:cNvPicPr>
            <p:nvPr/>
          </p:nvPicPr>
          <p:blipFill>
            <a:blip r:embed="rId3" cstate="print"/>
            <a:srcRect/>
            <a:stretch>
              <a:fillRect/>
            </a:stretch>
          </p:blipFill>
          <p:spPr bwMode="auto">
            <a:xfrm>
              <a:off x="1285875" y="3671888"/>
              <a:ext cx="1439863" cy="1897062"/>
            </a:xfrm>
            <a:prstGeom prst="rect">
              <a:avLst/>
            </a:prstGeom>
            <a:noFill/>
            <a:ln w="9525">
              <a:noFill/>
              <a:miter lim="800000"/>
              <a:headEnd/>
              <a:tailEnd/>
            </a:ln>
          </p:spPr>
        </p:pic>
        <p:pic>
          <p:nvPicPr>
            <p:cNvPr id="6" name="Picture 6"/>
            <p:cNvPicPr>
              <a:picLocks noChangeAspect="1" noChangeArrowheads="1"/>
            </p:cNvPicPr>
            <p:nvPr/>
          </p:nvPicPr>
          <p:blipFill>
            <a:blip r:embed="rId4" cstate="print"/>
            <a:srcRect/>
            <a:stretch>
              <a:fillRect/>
            </a:stretch>
          </p:blipFill>
          <p:spPr bwMode="auto">
            <a:xfrm>
              <a:off x="2287588" y="4697413"/>
              <a:ext cx="1439862" cy="1900237"/>
            </a:xfrm>
            <a:prstGeom prst="rect">
              <a:avLst/>
            </a:prstGeom>
            <a:noFill/>
            <a:ln w="9525">
              <a:noFill/>
              <a:miter lim="800000"/>
              <a:headEnd/>
              <a:tailEnd/>
            </a:ln>
          </p:spPr>
        </p:pic>
        <p:pic>
          <p:nvPicPr>
            <p:cNvPr id="8" name="Picture 6"/>
            <p:cNvPicPr>
              <a:picLocks noChangeAspect="1" noChangeArrowheads="1"/>
            </p:cNvPicPr>
            <p:nvPr/>
          </p:nvPicPr>
          <p:blipFill>
            <a:blip r:embed="rId5" cstate="print"/>
            <a:srcRect/>
            <a:stretch>
              <a:fillRect/>
            </a:stretch>
          </p:blipFill>
          <p:spPr bwMode="auto">
            <a:xfrm>
              <a:off x="509588" y="4283075"/>
              <a:ext cx="1447800" cy="1809750"/>
            </a:xfrm>
            <a:prstGeom prst="rect">
              <a:avLst/>
            </a:prstGeom>
            <a:noFill/>
            <a:ln w="9525">
              <a:noFill/>
              <a:miter lim="800000"/>
              <a:headEnd/>
              <a:tailEnd/>
            </a:ln>
          </p:spPr>
        </p:pic>
      </p:grpSp>
      <p:pic>
        <p:nvPicPr>
          <p:cNvPr id="9" name="Picture 2"/>
          <p:cNvPicPr>
            <a:picLocks noChangeAspect="1" noChangeArrowheads="1"/>
          </p:cNvPicPr>
          <p:nvPr/>
        </p:nvPicPr>
        <p:blipFill>
          <a:blip r:embed="rId6" cstate="print"/>
          <a:srcRect/>
          <a:stretch>
            <a:fillRect/>
          </a:stretch>
        </p:blipFill>
        <p:spPr bwMode="gray">
          <a:xfrm>
            <a:off x="389984" y="3823860"/>
            <a:ext cx="5291180" cy="2577034"/>
          </a:xfrm>
          <a:prstGeom prst="rect">
            <a:avLst/>
          </a:prstGeom>
          <a:noFill/>
          <a:ln w="9525" cap="flat" cmpd="sng" algn="ctr">
            <a:noFill/>
            <a:prstDash val="solid"/>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Autofit/>
          </a:bodyPr>
          <a:lstStyle/>
          <a:p>
            <a:r>
              <a:rPr lang="en-NZ" dirty="0" smtClean="0"/>
              <a:t>Aprisa SR security – key 4RF differentiator</a:t>
            </a:r>
          </a:p>
        </p:txBody>
      </p:sp>
      <p:pic>
        <p:nvPicPr>
          <p:cNvPr id="17411" name="Picture 2"/>
          <p:cNvPicPr>
            <a:picLocks noChangeAspect="1" noChangeArrowheads="1"/>
          </p:cNvPicPr>
          <p:nvPr/>
        </p:nvPicPr>
        <p:blipFill>
          <a:blip r:embed="rId3" cstate="screen"/>
          <a:srcRect/>
          <a:stretch>
            <a:fillRect/>
          </a:stretch>
        </p:blipFill>
        <p:spPr bwMode="gray">
          <a:xfrm>
            <a:off x="566738" y="962025"/>
            <a:ext cx="5426075" cy="5259388"/>
          </a:xfrm>
          <a:prstGeom prst="rect">
            <a:avLst/>
          </a:prstGeom>
          <a:noFill/>
          <a:ln w="9525" algn="ctr">
            <a:noFill/>
            <a:miter lim="800000"/>
            <a:headEnd/>
            <a:tailEnd/>
          </a:ln>
        </p:spPr>
      </p:pic>
      <p:pic>
        <p:nvPicPr>
          <p:cNvPr id="4" name="Picture 7" descr="http://www.o-t-s.com/NERC_LOGO_CORP_COLOR.jpg"/>
          <p:cNvPicPr>
            <a:picLocks noChangeAspect="1" noChangeArrowheads="1"/>
          </p:cNvPicPr>
          <p:nvPr/>
        </p:nvPicPr>
        <p:blipFill>
          <a:blip r:embed="rId4" cstate="screen"/>
          <a:srcRect/>
          <a:stretch>
            <a:fillRect/>
          </a:stretch>
        </p:blipFill>
        <p:spPr bwMode="auto">
          <a:xfrm>
            <a:off x="7315200" y="1289050"/>
            <a:ext cx="1198563" cy="395288"/>
          </a:xfrm>
          <a:prstGeom prst="rect">
            <a:avLst/>
          </a:prstGeom>
          <a:noFill/>
          <a:ln w="9525">
            <a:noFill/>
            <a:miter lim="800000"/>
            <a:headEnd/>
            <a:tailEnd/>
          </a:ln>
        </p:spPr>
      </p:pic>
      <p:pic>
        <p:nvPicPr>
          <p:cNvPr id="5" name="Picture 8" descr="http://www.cnpic-es.es/cnpic/images/stories/cpni%20logo%20bueno.jpg"/>
          <p:cNvPicPr>
            <a:picLocks noChangeAspect="1" noChangeArrowheads="1"/>
          </p:cNvPicPr>
          <p:nvPr/>
        </p:nvPicPr>
        <p:blipFill>
          <a:blip r:embed="rId5" cstate="screen"/>
          <a:srcRect/>
          <a:stretch>
            <a:fillRect/>
          </a:stretch>
        </p:blipFill>
        <p:spPr bwMode="auto">
          <a:xfrm>
            <a:off x="6265863" y="1289050"/>
            <a:ext cx="835025" cy="431800"/>
          </a:xfrm>
          <a:prstGeom prst="rect">
            <a:avLst/>
          </a:prstGeom>
          <a:noFill/>
          <a:ln w="9525">
            <a:noFill/>
            <a:miter lim="800000"/>
            <a:headEnd/>
            <a:tailEnd/>
          </a:ln>
        </p:spPr>
      </p:pic>
      <p:pic>
        <p:nvPicPr>
          <p:cNvPr id="6" name="Picture 9" descr="http://www.iecee.org/images/logo%20IEC_2007.jpg"/>
          <p:cNvPicPr>
            <a:picLocks noChangeAspect="1" noChangeArrowheads="1"/>
          </p:cNvPicPr>
          <p:nvPr/>
        </p:nvPicPr>
        <p:blipFill>
          <a:blip r:embed="rId6" cstate="screen"/>
          <a:srcRect/>
          <a:stretch>
            <a:fillRect/>
          </a:stretch>
        </p:blipFill>
        <p:spPr bwMode="auto">
          <a:xfrm>
            <a:off x="7894638" y="1922463"/>
            <a:ext cx="431800" cy="431800"/>
          </a:xfrm>
          <a:prstGeom prst="rect">
            <a:avLst/>
          </a:prstGeom>
          <a:noFill/>
          <a:ln w="9525">
            <a:noFill/>
            <a:miter lim="800000"/>
            <a:headEnd/>
            <a:tailEnd/>
          </a:ln>
        </p:spPr>
      </p:pic>
      <p:pic>
        <p:nvPicPr>
          <p:cNvPr id="7" name="Picture 18" descr="http://upload.wikimedia.org/wikipedia/en/thumb/2/21/IEEE_logo.svg/300px-IEEE_logo.svg.png"/>
          <p:cNvPicPr>
            <a:picLocks noChangeAspect="1" noChangeArrowheads="1"/>
          </p:cNvPicPr>
          <p:nvPr/>
        </p:nvPicPr>
        <p:blipFill>
          <a:blip r:embed="rId7" cstate="screen"/>
          <a:srcRect/>
          <a:stretch>
            <a:fillRect/>
          </a:stretch>
        </p:blipFill>
        <p:spPr bwMode="auto">
          <a:xfrm>
            <a:off x="6704013" y="2708275"/>
            <a:ext cx="1200150" cy="392113"/>
          </a:xfrm>
          <a:prstGeom prst="rect">
            <a:avLst/>
          </a:prstGeom>
          <a:noFill/>
          <a:ln w="9525">
            <a:noFill/>
            <a:miter lim="800000"/>
            <a:headEnd/>
            <a:tailEnd/>
          </a:ln>
        </p:spPr>
      </p:pic>
      <p:pic>
        <p:nvPicPr>
          <p:cNvPr id="8" name="Picture 4"/>
          <p:cNvPicPr>
            <a:picLocks noChangeAspect="1" noChangeArrowheads="1"/>
          </p:cNvPicPr>
          <p:nvPr/>
        </p:nvPicPr>
        <p:blipFill>
          <a:blip r:embed="rId8" cstate="screen"/>
          <a:srcRect/>
          <a:stretch>
            <a:fillRect/>
          </a:stretch>
        </p:blipFill>
        <p:spPr bwMode="auto">
          <a:xfrm>
            <a:off x="6288088" y="1920875"/>
            <a:ext cx="1285875" cy="457200"/>
          </a:xfrm>
          <a:prstGeom prst="rect">
            <a:avLst/>
          </a:prstGeom>
          <a:noFill/>
          <a:ln w="9525">
            <a:noFill/>
            <a:miter lim="800000"/>
            <a:headEnd/>
            <a:tailEnd/>
          </a:ln>
        </p:spPr>
      </p:pic>
      <p:sp>
        <p:nvSpPr>
          <p:cNvPr id="9" name="Rectangle 8"/>
          <p:cNvSpPr/>
          <p:nvPr/>
        </p:nvSpPr>
        <p:spPr>
          <a:xfrm>
            <a:off x="5934075" y="3482975"/>
            <a:ext cx="2914650" cy="2583849"/>
          </a:xfrm>
          <a:prstGeom prst="rect">
            <a:avLst/>
          </a:prstGeom>
        </p:spPr>
        <p:txBody>
          <a:bodyPr>
            <a:spAutoFit/>
          </a:bodyPr>
          <a:lstStyle/>
          <a:p>
            <a:pPr eaLnBrk="1" hangingPunct="1">
              <a:lnSpc>
                <a:spcPct val="130000"/>
              </a:lnSpc>
              <a:spcBef>
                <a:spcPct val="20000"/>
              </a:spcBef>
              <a:defRPr/>
            </a:pPr>
            <a:r>
              <a:rPr lang="en-NZ" sz="1400" kern="0" dirty="0" smtClean="0">
                <a:solidFill>
                  <a:srgbClr val="414B56"/>
                </a:solidFill>
                <a:latin typeface="Arial" charset="0"/>
              </a:rPr>
              <a:t>Specific references include IEC/TR </a:t>
            </a:r>
            <a:r>
              <a:rPr lang="en-NZ" sz="1400" kern="0" dirty="0">
                <a:solidFill>
                  <a:srgbClr val="414B56"/>
                </a:solidFill>
                <a:latin typeface="Arial" charset="0"/>
              </a:rPr>
              <a:t>62443 (</a:t>
            </a:r>
            <a:r>
              <a:rPr lang="en-NZ" sz="1400" kern="0" dirty="0" smtClean="0">
                <a:solidFill>
                  <a:srgbClr val="414B56"/>
                </a:solidFill>
                <a:latin typeface="Arial" charset="0"/>
              </a:rPr>
              <a:t>TC65) “Industrial </a:t>
            </a:r>
            <a:r>
              <a:rPr lang="en-NZ" sz="1400" kern="0" dirty="0">
                <a:solidFill>
                  <a:srgbClr val="414B56"/>
                </a:solidFill>
                <a:latin typeface="Arial" charset="0"/>
              </a:rPr>
              <a:t>Communications Networks – Network and System </a:t>
            </a:r>
            <a:r>
              <a:rPr lang="en-NZ" sz="1400" kern="0" dirty="0" smtClean="0">
                <a:solidFill>
                  <a:srgbClr val="414B56"/>
                </a:solidFill>
                <a:latin typeface="Arial" charset="0"/>
              </a:rPr>
              <a:t>Security”, IEC/TS </a:t>
            </a:r>
            <a:r>
              <a:rPr lang="en-NZ" sz="1400" kern="0" dirty="0">
                <a:solidFill>
                  <a:srgbClr val="414B56"/>
                </a:solidFill>
                <a:latin typeface="Arial" charset="0"/>
              </a:rPr>
              <a:t>62351 (</a:t>
            </a:r>
            <a:r>
              <a:rPr lang="en-NZ" sz="1400" kern="0" dirty="0" smtClean="0">
                <a:solidFill>
                  <a:srgbClr val="414B56"/>
                </a:solidFill>
                <a:latin typeface="Arial" charset="0"/>
              </a:rPr>
              <a:t>TC57) “Power </a:t>
            </a:r>
            <a:r>
              <a:rPr lang="en-NZ" sz="1400" kern="0" dirty="0">
                <a:solidFill>
                  <a:srgbClr val="414B56"/>
                </a:solidFill>
                <a:latin typeface="Arial" charset="0"/>
              </a:rPr>
              <a:t>System Control and Associated Communications – Data and Communication </a:t>
            </a:r>
            <a:r>
              <a:rPr lang="en-NZ" sz="1400" kern="0" dirty="0" smtClean="0">
                <a:solidFill>
                  <a:srgbClr val="414B56"/>
                </a:solidFill>
                <a:latin typeface="Arial" charset="0"/>
              </a:rPr>
              <a:t>Security”, and IEEE P1711/P1689/P1685.</a:t>
            </a:r>
            <a:endParaRPr lang="en-NZ" sz="1400" kern="0" dirty="0">
              <a:solidFill>
                <a:srgbClr val="414B56"/>
              </a:solidFill>
              <a:latin typeface="Arial" charset="0"/>
            </a:endParaRPr>
          </a:p>
        </p:txBody>
      </p:sp>
    </p:spTree>
    <p:extLst>
      <p:ext uri="{BB962C8B-B14F-4D97-AF65-F5344CB8AC3E}">
        <p14:creationId xmlns:p14="http://schemas.microsoft.com/office/powerpoint/2010/main" xmlns="" val="3540652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dirty="0" smtClean="0"/>
              <a:t>Aprisa SR security details designed in from the start</a:t>
            </a:r>
            <a:endParaRPr lang="en-NZ" dirty="0"/>
          </a:p>
        </p:txBody>
      </p:sp>
      <p:sp>
        <p:nvSpPr>
          <p:cNvPr id="3" name="Text Placeholder 2"/>
          <p:cNvSpPr>
            <a:spLocks noGrp="1"/>
          </p:cNvSpPr>
          <p:nvPr>
            <p:ph type="body" sz="quarter" idx="13"/>
          </p:nvPr>
        </p:nvSpPr>
        <p:spPr>
          <a:xfrm>
            <a:off x="381600" y="1144801"/>
            <a:ext cx="4557723" cy="5236527"/>
          </a:xfrm>
        </p:spPr>
        <p:txBody>
          <a:bodyPr>
            <a:normAutofit lnSpcReduction="10000"/>
          </a:bodyPr>
          <a:lstStyle/>
          <a:p>
            <a:r>
              <a:rPr lang="en-NZ" dirty="0" smtClean="0"/>
              <a:t>A comprehensive and in-depth approach to cyber security from the very start is the best way to protect a network. The Aprisa SR takes into account of four key factors:</a:t>
            </a:r>
          </a:p>
          <a:p>
            <a:pPr lvl="1"/>
            <a:r>
              <a:rPr lang="en-NZ" dirty="0" smtClean="0"/>
              <a:t>Security fundamentals: integrity, availability, confidentiality and non-repudiation</a:t>
            </a:r>
          </a:p>
          <a:p>
            <a:pPr lvl="1"/>
            <a:r>
              <a:rPr lang="en-NZ" dirty="0" smtClean="0"/>
              <a:t>Sources and types of attack: communications and control systems are subjected to attack from many sources, internal and external, malicious and accidental</a:t>
            </a:r>
          </a:p>
          <a:p>
            <a:pPr lvl="1"/>
            <a:r>
              <a:rPr lang="en-NZ" dirty="0" smtClean="0"/>
              <a:t>Types of traffic and interfaces, both management and data, that could be compromised</a:t>
            </a:r>
          </a:p>
          <a:p>
            <a:pPr lvl="1"/>
            <a:r>
              <a:rPr lang="en-NZ" dirty="0" smtClean="0"/>
              <a:t>Security standards and recommendations: industry best practice</a:t>
            </a: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81600" y="1152000"/>
            <a:ext cx="3450562" cy="2286000"/>
          </a:xfrm>
          <a:prstGeom prst="rect">
            <a:avLst/>
          </a:prstGeom>
        </p:spPr>
      </p:pic>
    </p:spTree>
    <p:extLst>
      <p:ext uri="{BB962C8B-B14F-4D97-AF65-F5344CB8AC3E}">
        <p14:creationId xmlns:p14="http://schemas.microsoft.com/office/powerpoint/2010/main" xmlns="" val="20221812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dirty="0" smtClean="0"/>
              <a:t>Key considerations – integrity and availability</a:t>
            </a:r>
            <a:endParaRPr lang="en-NZ" dirty="0"/>
          </a:p>
        </p:txBody>
      </p:sp>
      <p:sp>
        <p:nvSpPr>
          <p:cNvPr id="3" name="Text Placeholder 2"/>
          <p:cNvSpPr>
            <a:spLocks noGrp="1"/>
          </p:cNvSpPr>
          <p:nvPr>
            <p:ph type="body" sz="quarter" idx="13"/>
          </p:nvPr>
        </p:nvSpPr>
        <p:spPr>
          <a:xfrm>
            <a:off x="381600" y="1144801"/>
            <a:ext cx="7780623" cy="5236527"/>
          </a:xfrm>
        </p:spPr>
        <p:txBody>
          <a:bodyPr>
            <a:normAutofit/>
          </a:bodyPr>
          <a:lstStyle/>
          <a:p>
            <a:pPr>
              <a:spcAft>
                <a:spcPts val="600"/>
              </a:spcAft>
            </a:pPr>
            <a:r>
              <a:rPr lang="en-NZ" dirty="0" smtClean="0"/>
              <a:t>A reliable network must be designed around maintaining integrity and availability.</a:t>
            </a:r>
          </a:p>
          <a:p>
            <a:r>
              <a:rPr lang="en-NZ" dirty="0" smtClean="0"/>
              <a:t>What is integrity and why is it important?</a:t>
            </a:r>
          </a:p>
          <a:p>
            <a:pPr lvl="1"/>
            <a:r>
              <a:rPr lang="en-NZ" dirty="0" smtClean="0"/>
              <a:t>Integrity is preventing the unauthorised modification of information</a:t>
            </a:r>
          </a:p>
          <a:p>
            <a:pPr lvl="1"/>
            <a:r>
              <a:rPr lang="en-NZ" dirty="0" smtClean="0"/>
              <a:t>The communications network must ensure that a control message received by a remote asset is the same message that was originally sent to that asset</a:t>
            </a:r>
          </a:p>
          <a:p>
            <a:pPr lvl="1">
              <a:spcAft>
                <a:spcPts val="600"/>
              </a:spcAft>
            </a:pPr>
            <a:r>
              <a:rPr lang="en-NZ" dirty="0" smtClean="0"/>
              <a:t>A ‘halt’ message that has been changed to a ‘run’ message may have catastrophic consequences</a:t>
            </a:r>
          </a:p>
          <a:p>
            <a:r>
              <a:rPr lang="en-NZ" dirty="0" smtClean="0"/>
              <a:t>What is availability and why is it important?</a:t>
            </a:r>
          </a:p>
          <a:p>
            <a:pPr lvl="1"/>
            <a:r>
              <a:rPr lang="en-NZ" dirty="0" smtClean="0"/>
              <a:t>Availability is preventing the denial of a service</a:t>
            </a:r>
          </a:p>
          <a:p>
            <a:pPr lvl="1"/>
            <a:r>
              <a:rPr lang="en-NZ" dirty="0" smtClean="0"/>
              <a:t>If a control message is sent to a remote asset there must be an assurance that that message actually arrives at the remote asset</a:t>
            </a:r>
          </a:p>
          <a:p>
            <a:pPr lvl="1">
              <a:spcAft>
                <a:spcPts val="600"/>
              </a:spcAft>
            </a:pPr>
            <a:r>
              <a:rPr lang="en-NZ" dirty="0" smtClean="0"/>
              <a:t>A ‘halt’ message that never arrives may also have catastrophic consequences</a:t>
            </a:r>
          </a:p>
          <a:p>
            <a:r>
              <a:rPr lang="en-NZ" dirty="0" smtClean="0"/>
              <a:t>CBC MAC authentication and the RF design of the Aprisa SR combined with powerful FEC and CRC mechanisms address these goals.</a:t>
            </a:r>
          </a:p>
        </p:txBody>
      </p:sp>
    </p:spTree>
    <p:extLst>
      <p:ext uri="{BB962C8B-B14F-4D97-AF65-F5344CB8AC3E}">
        <p14:creationId xmlns:p14="http://schemas.microsoft.com/office/powerpoint/2010/main" xmlns="" val="2022181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2108</TotalTime>
  <Words>1526</Words>
  <Application>Microsoft Office PowerPoint</Application>
  <PresentationFormat>On-screen Show (4:3)</PresentationFormat>
  <Paragraphs>153</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Aprisa SR</vt:lpstr>
      <vt:lpstr>Aprisa SR security</vt:lpstr>
      <vt:lpstr>Security in the headlines</vt:lpstr>
      <vt:lpstr>Cyber terrorism</vt:lpstr>
      <vt:lpstr>What is meant by the 360 degree approach to security?</vt:lpstr>
      <vt:lpstr>SCADA radio needs to be secure</vt:lpstr>
      <vt:lpstr>Aprisa SR security – key 4RF differentiator</vt:lpstr>
      <vt:lpstr>Aprisa SR security details designed in from the start</vt:lpstr>
      <vt:lpstr>Key considerations – integrity and availability</vt:lpstr>
      <vt:lpstr>Key considerations – confidentiality and non-repudiation</vt:lpstr>
      <vt:lpstr>Security technical summary</vt:lpstr>
      <vt:lpstr>Internal operating system security summary</vt:lpstr>
      <vt:lpstr>Management security summary</vt:lpstr>
      <vt:lpstr>Security key management summary </vt:lpstr>
      <vt:lpstr>Security also extends to site security</vt:lpstr>
      <vt:lpstr>Security messaging summary</vt:lpstr>
      <vt:lpstr>FAQs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Nicky Dibben</dc:creator>
  <cp:lastModifiedBy>nicky dibben</cp:lastModifiedBy>
  <cp:revision>121</cp:revision>
  <cp:lastPrinted>2011-08-11T11:40:38Z</cp:lastPrinted>
  <dcterms:created xsi:type="dcterms:W3CDTF">2010-03-16T11:59:34Z</dcterms:created>
  <dcterms:modified xsi:type="dcterms:W3CDTF">2012-07-04T16:10:58Z</dcterms:modified>
</cp:coreProperties>
</file>